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8" r:id="rId2"/>
    <p:sldId id="257" r:id="rId3"/>
    <p:sldId id="259" r:id="rId4"/>
    <p:sldId id="269" r:id="rId5"/>
    <p:sldId id="272" r:id="rId6"/>
    <p:sldId id="274" r:id="rId7"/>
    <p:sldId id="276" r:id="rId8"/>
    <p:sldId id="278" r:id="rId9"/>
    <p:sldId id="277" r:id="rId10"/>
    <p:sldId id="270" r:id="rId11"/>
    <p:sldId id="275" r:id="rId12"/>
    <p:sldId id="271" r:id="rId13"/>
    <p:sldId id="260" r:id="rId14"/>
    <p:sldId id="279" r:id="rId15"/>
    <p:sldId id="266" r:id="rId16"/>
    <p:sldId id="267" r:id="rId17"/>
    <p:sldId id="268" r:id="rId18"/>
    <p:sldId id="262" r:id="rId19"/>
    <p:sldId id="261" r:id="rId20"/>
    <p:sldId id="273" r:id="rId21"/>
    <p:sldId id="294" r:id="rId22"/>
    <p:sldId id="286" r:id="rId23"/>
    <p:sldId id="288" r:id="rId24"/>
    <p:sldId id="293" r:id="rId25"/>
    <p:sldId id="289" r:id="rId26"/>
    <p:sldId id="291" r:id="rId27"/>
    <p:sldId id="280" r:id="rId28"/>
    <p:sldId id="282" r:id="rId29"/>
    <p:sldId id="295" r:id="rId30"/>
    <p:sldId id="26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99"/>
    <a:srgbClr val="33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830" y="48"/>
      </p:cViewPr>
      <p:guideLst>
        <p:guide orient="horz" pos="2160"/>
        <p:guide pos="2880"/>
      </p:guideLst>
    </p:cSldViewPr>
  </p:slideViewPr>
  <p:notesTextViewPr>
    <p:cViewPr>
      <p:scale>
        <a:sx n="3" d="2"/>
        <a:sy n="3" d="2"/>
      </p:scale>
      <p:origin x="0" y="0"/>
    </p:cViewPr>
  </p:notesTextViewPr>
  <p:sorterViewPr>
    <p:cViewPr varScale="1">
      <p:scale>
        <a:sx n="1" d="1"/>
        <a:sy n="1" d="1"/>
      </p:scale>
      <p:origin x="0" y="-79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C3AAF-1305-4B0F-8057-BEB61A517F73}" type="datetimeFigureOut">
              <a:rPr lang="en-US" smtClean="0"/>
              <a:t>10/5/2018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DB333B-6162-4036-BDEE-EA0DCCD4C9F5}" type="slidenum">
              <a:rPr lang="en-US" smtClean="0"/>
              <a:t>‹#›</a:t>
            </a:fld>
            <a:endParaRPr lang="en-US"/>
          </a:p>
        </p:txBody>
      </p:sp>
    </p:spTree>
    <p:extLst>
      <p:ext uri="{BB962C8B-B14F-4D97-AF65-F5344CB8AC3E}">
        <p14:creationId xmlns:p14="http://schemas.microsoft.com/office/powerpoint/2010/main" val="2165153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74CB8E-2571-45D3-AAB7-B5EA7857ACD3}" type="slidenum">
              <a:rPr lang="en-US" smtClean="0"/>
              <a:pPr eaLnBrk="1" hangingPunct="1"/>
              <a:t>1</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6215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EB06D2-CC05-4CA6-B2D5-59D0AE4EAFAD}" type="slidenum">
              <a:rPr lang="en-US" smtClean="0"/>
              <a:pPr>
                <a:defRPr/>
              </a:pPr>
              <a:t>25</a:t>
            </a:fld>
            <a:endParaRPr lang="en-US"/>
          </a:p>
        </p:txBody>
      </p:sp>
    </p:spTree>
    <p:extLst>
      <p:ext uri="{BB962C8B-B14F-4D97-AF65-F5344CB8AC3E}">
        <p14:creationId xmlns:p14="http://schemas.microsoft.com/office/powerpoint/2010/main" val="145157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C87630-65FB-3446-9F57-6E3E0313133B}" type="slidenum">
              <a:rPr lang="en-US" smtClean="0"/>
              <a:t>26</a:t>
            </a:fld>
            <a:endParaRPr lang="en-US"/>
          </a:p>
        </p:txBody>
      </p:sp>
    </p:spTree>
    <p:extLst>
      <p:ext uri="{BB962C8B-B14F-4D97-AF65-F5344CB8AC3E}">
        <p14:creationId xmlns:p14="http://schemas.microsoft.com/office/powerpoint/2010/main" val="247905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763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44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55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92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930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1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5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9096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10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590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9733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7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717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42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457200" cy="1600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27" name="Rectangle 3"/>
          <p:cNvSpPr>
            <a:spLocks noChangeArrowheads="1"/>
          </p:cNvSpPr>
          <p:nvPr userDrawn="1"/>
        </p:nvSpPr>
        <p:spPr bwMode="auto">
          <a:xfrm>
            <a:off x="6858000" y="1381125"/>
            <a:ext cx="1828800" cy="66675"/>
          </a:xfrm>
          <a:prstGeom prst="rect">
            <a:avLst/>
          </a:prstGeom>
          <a:solidFill>
            <a:srgbClr val="B49A50"/>
          </a:solidFill>
          <a:ln w="9525">
            <a:solidFill>
              <a:srgbClr val="B49A50"/>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28" name="Line 4"/>
          <p:cNvSpPr>
            <a:spLocks noChangeShapeType="1"/>
          </p:cNvSpPr>
          <p:nvPr userDrawn="1"/>
        </p:nvSpPr>
        <p:spPr bwMode="auto">
          <a:xfrm>
            <a:off x="381000" y="1371600"/>
            <a:ext cx="8305800" cy="0"/>
          </a:xfrm>
          <a:prstGeom prst="line">
            <a:avLst/>
          </a:prstGeom>
          <a:noFill/>
          <a:ln w="19050">
            <a:solidFill>
              <a:srgbClr val="B49A5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29" name="Line 5"/>
          <p:cNvSpPr>
            <a:spLocks noChangeShapeType="1"/>
          </p:cNvSpPr>
          <p:nvPr userDrawn="1"/>
        </p:nvSpPr>
        <p:spPr bwMode="auto">
          <a:xfrm flipV="1">
            <a:off x="0" y="1600200"/>
            <a:ext cx="457200" cy="6350"/>
          </a:xfrm>
          <a:prstGeom prst="line">
            <a:avLst/>
          </a:prstGeom>
          <a:noFill/>
          <a:ln w="44450">
            <a:solidFill>
              <a:srgbClr val="B49A5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551340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1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1.wdp"/><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25.emf"/><Relationship Id="rId5" Type="http://schemas.openxmlformats.org/officeDocument/2006/relationships/image" Target="../media/image27.png"/><Relationship Id="rId10" Type="http://schemas.openxmlformats.org/officeDocument/2006/relationships/oleObject" Target="../embeddings/oleObject2.bin"/><Relationship Id="rId4" Type="http://schemas.openxmlformats.org/officeDocument/2006/relationships/image" Target="../media/image26.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5.emf"/><Relationship Id="rId3" Type="http://schemas.microsoft.com/office/2007/relationships/media" Target="../media/media4.avi"/><Relationship Id="rId7" Type="http://schemas.openxmlformats.org/officeDocument/2006/relationships/image" Target="../media/image33.png"/><Relationship Id="rId12" Type="http://schemas.openxmlformats.org/officeDocument/2006/relationships/oleObject" Target="../embeddings/oleObject3.bin"/><Relationship Id="rId17" Type="http://schemas.openxmlformats.org/officeDocument/2006/relationships/image" Target="../media/image40.png"/><Relationship Id="rId2" Type="http://schemas.openxmlformats.org/officeDocument/2006/relationships/video" Target="NULL" TargetMode="External"/><Relationship Id="rId16" Type="http://schemas.openxmlformats.org/officeDocument/2006/relationships/image" Target="../media/image39.jpeg"/><Relationship Id="rId1" Type="http://schemas.openxmlformats.org/officeDocument/2006/relationships/vmlDrawing" Target="../drawings/vmlDrawing3.vml"/><Relationship Id="rId6" Type="http://schemas.openxmlformats.org/officeDocument/2006/relationships/image" Target="../media/image32.png"/><Relationship Id="rId11" Type="http://schemas.openxmlformats.org/officeDocument/2006/relationships/image" Target="../media/image31.png"/><Relationship Id="rId5" Type="http://schemas.openxmlformats.org/officeDocument/2006/relationships/notesSlide" Target="../notesSlides/notesSlide3.xml"/><Relationship Id="rId15" Type="http://schemas.openxmlformats.org/officeDocument/2006/relationships/image" Target="../media/image38.png"/><Relationship Id="rId10" Type="http://schemas.openxmlformats.org/officeDocument/2006/relationships/image" Target="../media/image36.emf"/><Relationship Id="rId4" Type="http://schemas.openxmlformats.org/officeDocument/2006/relationships/slideLayout" Target="../slideLayouts/slideLayout2.xml"/><Relationship Id="rId9" Type="http://schemas.openxmlformats.org/officeDocument/2006/relationships/image" Target="../media/image35.jpe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ib-Qiyklq-Q" TargetMode="External"/><Relationship Id="rId4" Type="http://schemas.openxmlformats.org/officeDocument/2006/relationships/hyperlink" Target="https://youtu.be/ib-Qiyklq-Q" TargetMode="Externa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381000" y="-9525"/>
          <a:ext cx="9906000" cy="6943725"/>
        </p:xfrm>
        <a:graphic>
          <a:graphicData uri="http://schemas.openxmlformats.org/presentationml/2006/ole">
            <mc:AlternateContent xmlns:mc="http://schemas.openxmlformats.org/markup-compatibility/2006">
              <mc:Choice xmlns:v="urn:schemas-microsoft-com:vml" Requires="v">
                <p:oleObj spid="_x0000_s1103" name="Image" r:id="rId4" imgW="4330159" imgH="3034921" progId="">
                  <p:embed/>
                </p:oleObj>
              </mc:Choice>
              <mc:Fallback>
                <p:oleObj name="Image" r:id="rId4" imgW="4330159" imgH="30349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525"/>
                        <a:ext cx="9906000" cy="694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3"/>
          <p:cNvSpPr>
            <a:spLocks noChangeArrowheads="1"/>
          </p:cNvSpPr>
          <p:nvPr/>
        </p:nvSpPr>
        <p:spPr bwMode="auto">
          <a:xfrm>
            <a:off x="-228600" y="3781425"/>
            <a:ext cx="9677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solidFill>
                  <a:schemeClr val="bg1"/>
                </a:solidFill>
              </a:rPr>
              <a:t>Douglas Robinson</a:t>
            </a:r>
          </a:p>
          <a:p>
            <a:pPr algn="ctr"/>
            <a:endParaRPr lang="en-US" sz="2800" dirty="0">
              <a:solidFill>
                <a:schemeClr val="bg1"/>
              </a:solidFill>
            </a:endParaRPr>
          </a:p>
          <a:p>
            <a:pPr algn="ctr"/>
            <a:r>
              <a:rPr lang="en-US" sz="2400" dirty="0">
                <a:solidFill>
                  <a:schemeClr val="bg1"/>
                </a:solidFill>
              </a:rPr>
              <a:t>Departments of Cell Biology, Medicine,</a:t>
            </a:r>
          </a:p>
          <a:p>
            <a:pPr algn="ctr"/>
            <a:r>
              <a:rPr lang="en-US" sz="2400" dirty="0">
                <a:solidFill>
                  <a:schemeClr val="bg1"/>
                </a:solidFill>
              </a:rPr>
              <a:t>Pharmacology and Molecular Sciences,</a:t>
            </a:r>
          </a:p>
          <a:p>
            <a:pPr algn="ctr"/>
            <a:r>
              <a:rPr lang="en-US" sz="2400" dirty="0">
                <a:solidFill>
                  <a:schemeClr val="bg1"/>
                </a:solidFill>
              </a:rPr>
              <a:t>Chemical and Biomolecular Engineering</a:t>
            </a:r>
          </a:p>
          <a:p>
            <a:pPr algn="ctr"/>
            <a:r>
              <a:rPr lang="en-US" sz="2400" dirty="0">
                <a:solidFill>
                  <a:schemeClr val="bg1"/>
                </a:solidFill>
              </a:rPr>
              <a:t>Johns Hopkins University</a:t>
            </a:r>
          </a:p>
          <a:p>
            <a:pPr algn="ctr"/>
            <a:r>
              <a:rPr lang="en-US" sz="2400" dirty="0">
                <a:solidFill>
                  <a:schemeClr val="bg1"/>
                </a:solidFill>
              </a:rPr>
              <a:t>School of Medicine</a:t>
            </a:r>
          </a:p>
        </p:txBody>
      </p:sp>
      <p:sp>
        <p:nvSpPr>
          <p:cNvPr id="1028" name="Text Box 4"/>
          <p:cNvSpPr txBox="1">
            <a:spLocks noChangeArrowheads="1"/>
          </p:cNvSpPr>
          <p:nvPr/>
        </p:nvSpPr>
        <p:spPr bwMode="auto">
          <a:xfrm>
            <a:off x="533400" y="1347341"/>
            <a:ext cx="7848600" cy="1077218"/>
          </a:xfrm>
          <a:prstGeom prst="rect">
            <a:avLst/>
          </a:prstGeom>
          <a:noFill/>
          <a:ln w="9525">
            <a:noFill/>
            <a:miter lim="800000"/>
            <a:headEnd/>
            <a:tailEnd/>
          </a:ln>
        </p:spPr>
        <p:txBody>
          <a:bodyPr wrap="square">
            <a:spAutoFit/>
          </a:bodyPr>
          <a:lstStyle/>
          <a:p>
            <a:pPr algn="ctr"/>
            <a:r>
              <a:rPr lang="en-US" sz="3200" dirty="0">
                <a:solidFill>
                  <a:schemeClr val="bg1"/>
                </a:solidFill>
              </a:rPr>
              <a:t>Build a Story, Make it Interesting: </a:t>
            </a:r>
          </a:p>
          <a:p>
            <a:pPr algn="ctr"/>
            <a:r>
              <a:rPr lang="en-US" sz="3200" dirty="0">
                <a:solidFill>
                  <a:schemeClr val="bg1"/>
                </a:solidFill>
              </a:rPr>
              <a:t>Effective Science Communication</a:t>
            </a:r>
          </a:p>
        </p:txBody>
      </p:sp>
    </p:spTree>
    <p:extLst>
      <p:ext uri="{BB962C8B-B14F-4D97-AF65-F5344CB8AC3E}">
        <p14:creationId xmlns:p14="http://schemas.microsoft.com/office/powerpoint/2010/main" val="3286215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Animations</a:t>
            </a:r>
          </a:p>
        </p:txBody>
      </p:sp>
      <p:sp>
        <p:nvSpPr>
          <p:cNvPr id="5" name="TextBox 4"/>
          <p:cNvSpPr txBox="1"/>
          <p:nvPr/>
        </p:nvSpPr>
        <p:spPr>
          <a:xfrm>
            <a:off x="533400" y="2362200"/>
            <a:ext cx="7162799" cy="2677656"/>
          </a:xfrm>
          <a:prstGeom prst="rect">
            <a:avLst/>
          </a:prstGeom>
          <a:noFill/>
        </p:spPr>
        <p:txBody>
          <a:bodyPr wrap="square" rtlCol="0">
            <a:spAutoFit/>
          </a:bodyPr>
          <a:lstStyle/>
          <a:p>
            <a:r>
              <a:rPr lang="en-US" sz="2400" dirty="0"/>
              <a:t>Use appear only</a:t>
            </a:r>
          </a:p>
          <a:p>
            <a:endParaRPr lang="en-US" sz="2400" dirty="0"/>
          </a:p>
          <a:p>
            <a:r>
              <a:rPr lang="en-US" sz="2400" dirty="0"/>
              <a:t>This is annoying</a:t>
            </a:r>
          </a:p>
          <a:p>
            <a:endParaRPr lang="en-US" sz="2400" dirty="0"/>
          </a:p>
          <a:p>
            <a:r>
              <a:rPr lang="en-US" sz="2400" dirty="0"/>
              <a:t>This is distracting</a:t>
            </a:r>
          </a:p>
          <a:p>
            <a:endParaRPr lang="en-US" sz="2400" dirty="0"/>
          </a:p>
          <a:p>
            <a:r>
              <a:rPr lang="en-US" sz="2400" dirty="0"/>
              <a:t>This is disturbing</a:t>
            </a:r>
          </a:p>
        </p:txBody>
      </p:sp>
      <p:pic>
        <p:nvPicPr>
          <p:cNvPr id="6146" name="Picture 2" descr="C:\Users\Robinson\Deskto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574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0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heel(1)">
                                      <p:cBhvr>
                                        <p:cTn id="11" dur="20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 calcmode="lin" valueType="num">
                                      <p:cBhvr>
                                        <p:cTn id="16"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wipe(down)">
                                      <p:cBhvr>
                                        <p:cTn id="23" dur="580">
                                          <p:stCondLst>
                                            <p:cond delay="0"/>
                                          </p:stCondLst>
                                        </p:cTn>
                                        <p:tgtEl>
                                          <p:spTgt spid="5">
                                            <p:txEl>
                                              <p:pRg st="6" end="6"/>
                                            </p:txEl>
                                          </p:spTgt>
                                        </p:tgtEl>
                                      </p:cBhvr>
                                    </p:animEffect>
                                    <p:anim calcmode="lin" valueType="num">
                                      <p:cBhvr>
                                        <p:cTn id="24" dur="1822" tmFilter="0,0; 0.14,0.36; 0.43,0.73; 0.71,0.91; 1.0,1.0">
                                          <p:stCondLst>
                                            <p:cond delay="0"/>
                                          </p:stCondLst>
                                        </p:cTn>
                                        <p:tgtEl>
                                          <p:spTgt spid="5">
                                            <p:txEl>
                                              <p:pRg st="6" end="6"/>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6" end="6"/>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6" end="6"/>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6" end="6"/>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6" end="6"/>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6" end="6"/>
                                            </p:txEl>
                                          </p:spTgt>
                                        </p:tgtEl>
                                      </p:cBhvr>
                                      <p:to x="100000" y="60000"/>
                                    </p:animScale>
                                    <p:animScale>
                                      <p:cBhvr>
                                        <p:cTn id="30" dur="166" decel="50000">
                                          <p:stCondLst>
                                            <p:cond delay="676"/>
                                          </p:stCondLst>
                                        </p:cTn>
                                        <p:tgtEl>
                                          <p:spTgt spid="5">
                                            <p:txEl>
                                              <p:pRg st="6" end="6"/>
                                            </p:txEl>
                                          </p:spTgt>
                                        </p:tgtEl>
                                      </p:cBhvr>
                                      <p:to x="100000" y="100000"/>
                                    </p:animScale>
                                    <p:animScale>
                                      <p:cBhvr>
                                        <p:cTn id="31" dur="26">
                                          <p:stCondLst>
                                            <p:cond delay="1312"/>
                                          </p:stCondLst>
                                        </p:cTn>
                                        <p:tgtEl>
                                          <p:spTgt spid="5">
                                            <p:txEl>
                                              <p:pRg st="6" end="6"/>
                                            </p:txEl>
                                          </p:spTgt>
                                        </p:tgtEl>
                                      </p:cBhvr>
                                      <p:to x="100000" y="80000"/>
                                    </p:animScale>
                                    <p:animScale>
                                      <p:cBhvr>
                                        <p:cTn id="32" dur="166" decel="50000">
                                          <p:stCondLst>
                                            <p:cond delay="1338"/>
                                          </p:stCondLst>
                                        </p:cTn>
                                        <p:tgtEl>
                                          <p:spTgt spid="5">
                                            <p:txEl>
                                              <p:pRg st="6" end="6"/>
                                            </p:txEl>
                                          </p:spTgt>
                                        </p:tgtEl>
                                      </p:cBhvr>
                                      <p:to x="100000" y="100000"/>
                                    </p:animScale>
                                    <p:animScale>
                                      <p:cBhvr>
                                        <p:cTn id="33" dur="26">
                                          <p:stCondLst>
                                            <p:cond delay="1642"/>
                                          </p:stCondLst>
                                        </p:cTn>
                                        <p:tgtEl>
                                          <p:spTgt spid="5">
                                            <p:txEl>
                                              <p:pRg st="6" end="6"/>
                                            </p:txEl>
                                          </p:spTgt>
                                        </p:tgtEl>
                                      </p:cBhvr>
                                      <p:to x="100000" y="90000"/>
                                    </p:animScale>
                                    <p:animScale>
                                      <p:cBhvr>
                                        <p:cTn id="34" dur="166" decel="50000">
                                          <p:stCondLst>
                                            <p:cond delay="1668"/>
                                          </p:stCondLst>
                                        </p:cTn>
                                        <p:tgtEl>
                                          <p:spTgt spid="5">
                                            <p:txEl>
                                              <p:pRg st="6" end="6"/>
                                            </p:txEl>
                                          </p:spTgt>
                                        </p:tgtEl>
                                      </p:cBhvr>
                                      <p:to x="100000" y="100000"/>
                                    </p:animScale>
                                    <p:animScale>
                                      <p:cBhvr>
                                        <p:cTn id="35" dur="26">
                                          <p:stCondLst>
                                            <p:cond delay="1808"/>
                                          </p:stCondLst>
                                        </p:cTn>
                                        <p:tgtEl>
                                          <p:spTgt spid="5">
                                            <p:txEl>
                                              <p:pRg st="6" end="6"/>
                                            </p:txEl>
                                          </p:spTgt>
                                        </p:tgtEl>
                                      </p:cBhvr>
                                      <p:to x="100000" y="95000"/>
                                    </p:animScale>
                                    <p:animScale>
                                      <p:cBhvr>
                                        <p:cTn id="36" dur="166" decel="50000">
                                          <p:stCondLst>
                                            <p:cond delay="1834"/>
                                          </p:stCondLst>
                                        </p:cTn>
                                        <p:tgtEl>
                                          <p:spTgt spid="5">
                                            <p:txEl>
                                              <p:pRg st="6" end="6"/>
                                            </p:txEl>
                                          </p:spTgt>
                                        </p:tgtEl>
                                      </p:cBhvr>
                                      <p:to x="100000" y="100000"/>
                                    </p:animScale>
                                  </p:childTnLst>
                                </p:cTn>
                              </p:par>
                              <p:par>
                                <p:cTn id="37" presetID="1" presetClass="entr" presetSubtype="0" fill="hold" nodeType="withEffect">
                                  <p:stCondLst>
                                    <p:cond delay="1500"/>
                                  </p:stCondLst>
                                  <p:childTnLst>
                                    <p:set>
                                      <p:cBhvr>
                                        <p:cTn id="3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64448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85800" y="3124200"/>
            <a:ext cx="4076700" cy="3124200"/>
          </a:xfrm>
          <a:prstGeom prst="rect">
            <a:avLst/>
          </a:prstGeom>
          <a:solidFill>
            <a:schemeClr val="bg1"/>
          </a:solidFill>
          <a:ln w="38100" cap="flat" cmpd="sng" algn="ctr">
            <a:solidFill>
              <a:schemeClr val="bg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p:cNvSpPr/>
          <p:nvPr/>
        </p:nvSpPr>
        <p:spPr bwMode="auto">
          <a:xfrm>
            <a:off x="4724400" y="3200400"/>
            <a:ext cx="4076700" cy="3124200"/>
          </a:xfrm>
          <a:prstGeom prst="rect">
            <a:avLst/>
          </a:prstGeom>
          <a:solidFill>
            <a:schemeClr val="bg1"/>
          </a:solidFill>
          <a:ln w="38100" cap="flat" cmpd="sng" algn="ctr">
            <a:solidFill>
              <a:schemeClr val="bg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43"/>
          <p:cNvSpPr>
            <a:spLocks noChangeArrowheads="1"/>
          </p:cNvSpPr>
          <p:nvPr/>
        </p:nvSpPr>
        <p:spPr bwMode="auto">
          <a:xfrm>
            <a:off x="68376" y="6477000"/>
            <a:ext cx="2903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0000FF"/>
                </a:solidFill>
              </a:rPr>
              <a:t>Luo </a:t>
            </a:r>
            <a:r>
              <a:rPr lang="en-US" i="1" dirty="0">
                <a:solidFill>
                  <a:srgbClr val="0000FF"/>
                </a:solidFill>
              </a:rPr>
              <a:t>et al</a:t>
            </a:r>
            <a:r>
              <a:rPr lang="en-US" dirty="0">
                <a:solidFill>
                  <a:srgbClr val="0000FF"/>
                </a:solidFill>
              </a:rPr>
              <a:t>. Nat. Mater. 2013</a:t>
            </a:r>
          </a:p>
        </p:txBody>
      </p:sp>
      <p:sp>
        <p:nvSpPr>
          <p:cNvPr id="3" name="Rectangle 2"/>
          <p:cNvSpPr/>
          <p:nvPr/>
        </p:nvSpPr>
        <p:spPr bwMode="auto">
          <a:xfrm>
            <a:off x="2209800" y="1524000"/>
            <a:ext cx="6248400" cy="1371600"/>
          </a:xfrm>
          <a:prstGeom prst="rect">
            <a:avLst/>
          </a:prstGeom>
          <a:solidFill>
            <a:schemeClr val="bg1"/>
          </a:solidFill>
          <a:ln w="38100" cap="flat" cmpd="sng" algn="ctr">
            <a:no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a:xfrm>
            <a:off x="0" y="381000"/>
            <a:ext cx="9144000" cy="523220"/>
          </a:xfrm>
          <a:prstGeom prst="rect">
            <a:avLst/>
          </a:prstGeom>
        </p:spPr>
        <p:txBody>
          <a:bodyPr wrap="square">
            <a:spAutoFit/>
          </a:bodyPr>
          <a:lstStyle/>
          <a:p>
            <a:pPr algn="ctr"/>
            <a:r>
              <a:rPr lang="en-US" sz="2800" dirty="0"/>
              <a:t>Art of Slide Making: Purposeful Use of Animations</a:t>
            </a:r>
          </a:p>
        </p:txBody>
      </p:sp>
    </p:spTree>
    <p:extLst>
      <p:ext uri="{BB962C8B-B14F-4D97-AF65-F5344CB8AC3E}">
        <p14:creationId xmlns:p14="http://schemas.microsoft.com/office/powerpoint/2010/main" val="15882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Videos</a:t>
            </a:r>
          </a:p>
        </p:txBody>
      </p:sp>
      <p:sp>
        <p:nvSpPr>
          <p:cNvPr id="5" name="TextBox 4"/>
          <p:cNvSpPr txBox="1"/>
          <p:nvPr/>
        </p:nvSpPr>
        <p:spPr>
          <a:xfrm>
            <a:off x="771525" y="1752600"/>
            <a:ext cx="7600949" cy="461665"/>
          </a:xfrm>
          <a:prstGeom prst="rect">
            <a:avLst/>
          </a:prstGeom>
          <a:noFill/>
        </p:spPr>
        <p:txBody>
          <a:bodyPr wrap="square" rtlCol="0">
            <a:spAutoFit/>
          </a:bodyPr>
          <a:lstStyle/>
          <a:p>
            <a:r>
              <a:rPr lang="en-US" sz="2400" dirty="0"/>
              <a:t>Videos are excellent, but please play just one at a time</a:t>
            </a:r>
          </a:p>
        </p:txBody>
      </p:sp>
      <p:pic>
        <p:nvPicPr>
          <p:cNvPr id="3" name="RacE MPA blebbing 30 m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05400" y="2590800"/>
            <a:ext cx="3429000" cy="3342033"/>
          </a:xfrm>
          <a:prstGeom prst="rect">
            <a:avLst/>
          </a:prstGeom>
        </p:spPr>
      </p:pic>
      <p:sp>
        <p:nvSpPr>
          <p:cNvPr id="6" name="TextBox 5"/>
          <p:cNvSpPr txBox="1"/>
          <p:nvPr/>
        </p:nvSpPr>
        <p:spPr>
          <a:xfrm>
            <a:off x="0" y="6136243"/>
            <a:ext cx="9144000" cy="461665"/>
          </a:xfrm>
          <a:prstGeom prst="rect">
            <a:avLst/>
          </a:prstGeom>
          <a:noFill/>
        </p:spPr>
        <p:txBody>
          <a:bodyPr wrap="square" rtlCol="0">
            <a:spAutoFit/>
          </a:bodyPr>
          <a:lstStyle/>
          <a:p>
            <a:pPr algn="ctr"/>
            <a:r>
              <a:rPr lang="en-US" sz="2400" dirty="0"/>
              <a:t>Please do not do this</a:t>
            </a:r>
          </a:p>
        </p:txBody>
      </p:sp>
      <p:pic>
        <p:nvPicPr>
          <p:cNvPr id="7" name="Sup Movie 1.avi">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228600" y="2590800"/>
            <a:ext cx="4768123" cy="274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8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par>
                                <p:cTn id="11" presetID="1" presetClass="mediacall" presetSubtype="0" fill="hold" nodeType="withEffect">
                                  <p:stCondLst>
                                    <p:cond delay="0"/>
                                  </p:stCondLst>
                                  <p:childTnLst>
                                    <p:cmd type="call" cmd="playFrom(0.0)">
                                      <p:cBhvr>
                                        <p:cTn id="12" dur="300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4857" fill="hold"/>
                                        <p:tgtEl>
                                          <p:spTgt spid="7"/>
                                        </p:tgtEl>
                                      </p:cBhvr>
                                    </p:cmd>
                                  </p:childTnLst>
                                </p:cTn>
                              </p:par>
                              <p:par>
                                <p:cTn id="23" presetID="1" presetClass="mediacall" presetSubtype="0" fill="hold" nodeType="withEffect">
                                  <p:stCondLst>
                                    <p:cond delay="0"/>
                                  </p:stCondLst>
                                  <p:childTnLst>
                                    <p:cmd type="call" cmd="playFrom(0.0)">
                                      <p:cBhvr>
                                        <p:cTn id="24" dur="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3"/>
                </p:tgtEl>
              </p:cMediaNode>
            </p:video>
            <p:video>
              <p:cMediaNode>
                <p:cTn id="26" repeatCount="indefinite" fill="hold" display="0">
                  <p:stCondLst>
                    <p:cond delay="indefinite"/>
                  </p:stCondLst>
                  <p:endCondLst>
                    <p:cond evt="onPrev" delay="0">
                      <p:tgtEl>
                        <p:sldTgt/>
                      </p:tgtEl>
                    </p:cond>
                  </p:endCondLst>
                </p:cTn>
                <p:tgtEl>
                  <p:spTgt spid="7"/>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Text</a:t>
            </a:r>
          </a:p>
        </p:txBody>
      </p:sp>
      <p:sp>
        <p:nvSpPr>
          <p:cNvPr id="2" name="TextBox 1"/>
          <p:cNvSpPr txBox="1"/>
          <p:nvPr/>
        </p:nvSpPr>
        <p:spPr>
          <a:xfrm>
            <a:off x="228600" y="1752600"/>
            <a:ext cx="2632452" cy="1477328"/>
          </a:xfrm>
          <a:prstGeom prst="rect">
            <a:avLst/>
          </a:prstGeom>
          <a:noFill/>
        </p:spPr>
        <p:txBody>
          <a:bodyPr wrap="none" rtlCol="0">
            <a:spAutoFit/>
          </a:bodyPr>
          <a:lstStyle/>
          <a:p>
            <a:r>
              <a:rPr lang="en-US" sz="2800" dirty="0"/>
              <a:t>Titles: 28 </a:t>
            </a:r>
            <a:r>
              <a:rPr lang="en-US" sz="2800" dirty="0" err="1"/>
              <a:t>pt</a:t>
            </a:r>
            <a:endParaRPr lang="en-US" sz="2800" dirty="0"/>
          </a:p>
          <a:p>
            <a:r>
              <a:rPr lang="en-US" sz="2400" dirty="0"/>
              <a:t>Subtitles: 24 point</a:t>
            </a:r>
          </a:p>
          <a:p>
            <a:r>
              <a:rPr lang="en-US" sz="2000" dirty="0"/>
              <a:t>Axis Labels 20 point</a:t>
            </a:r>
          </a:p>
          <a:p>
            <a:r>
              <a:rPr lang="en-US" dirty="0"/>
              <a:t>Nothing smaller, please</a:t>
            </a:r>
            <a:endParaRPr lang="en-US" sz="2800" dirty="0"/>
          </a:p>
        </p:txBody>
      </p:sp>
      <p:sp>
        <p:nvSpPr>
          <p:cNvPr id="5" name="TextBox 4"/>
          <p:cNvSpPr txBox="1"/>
          <p:nvPr/>
        </p:nvSpPr>
        <p:spPr>
          <a:xfrm>
            <a:off x="228600" y="3790266"/>
            <a:ext cx="5257800" cy="830997"/>
          </a:xfrm>
          <a:prstGeom prst="rect">
            <a:avLst/>
          </a:prstGeom>
          <a:noFill/>
        </p:spPr>
        <p:txBody>
          <a:bodyPr wrap="square" rtlCol="0">
            <a:spAutoFit/>
          </a:bodyPr>
          <a:lstStyle/>
          <a:p>
            <a:r>
              <a:rPr lang="en-US" sz="2400" dirty="0"/>
              <a:t>Please use a Sans-Serif Font </a:t>
            </a:r>
          </a:p>
          <a:p>
            <a:r>
              <a:rPr lang="en-US" sz="2400" dirty="0"/>
              <a:t>Arial or Helvetica work well</a:t>
            </a:r>
          </a:p>
        </p:txBody>
      </p:sp>
      <p:sp>
        <p:nvSpPr>
          <p:cNvPr id="3" name="Rectangle 2"/>
          <p:cNvSpPr/>
          <p:nvPr/>
        </p:nvSpPr>
        <p:spPr>
          <a:xfrm>
            <a:off x="228600" y="5181600"/>
            <a:ext cx="3695242" cy="461665"/>
          </a:xfrm>
          <a:prstGeom prst="rect">
            <a:avLst/>
          </a:prstGeom>
        </p:spPr>
        <p:txBody>
          <a:bodyPr wrap="none">
            <a:spAutoFit/>
          </a:bodyPr>
          <a:lstStyle/>
          <a:p>
            <a:r>
              <a:rPr lang="en-US" sz="2400" dirty="0"/>
              <a:t>Standardize across slides</a:t>
            </a:r>
          </a:p>
        </p:txBody>
      </p:sp>
      <p:pic>
        <p:nvPicPr>
          <p:cNvPr id="2050" name="Picture 2" descr="C:\Users\Robinson\Desktop\l__notocdanalretentive-t-shi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3677334" cy="367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1" y="1600200"/>
            <a:ext cx="4038599" cy="4893647"/>
          </a:xfrm>
          <a:prstGeom prst="rect">
            <a:avLst/>
          </a:prstGeom>
          <a:noFill/>
        </p:spPr>
        <p:txBody>
          <a:bodyPr wrap="square" rtlCol="0">
            <a:spAutoFit/>
          </a:bodyPr>
          <a:lstStyle/>
          <a:p>
            <a:pPr marL="457200" indent="-457200">
              <a:buFont typeface="+mj-lt"/>
              <a:buAutoNum type="arabicPeriod"/>
            </a:pPr>
            <a:r>
              <a:rPr lang="en-US" sz="2400" dirty="0"/>
              <a:t>Sit back from your computer</a:t>
            </a:r>
          </a:p>
          <a:p>
            <a:pPr marL="457200" indent="-457200">
              <a:buFont typeface="+mj-lt"/>
              <a:buAutoNum type="arabicPeriod"/>
            </a:pPr>
            <a:endParaRPr lang="en-US" sz="2400" dirty="0"/>
          </a:p>
          <a:p>
            <a:pPr marL="457200" indent="-457200">
              <a:buFont typeface="+mj-lt"/>
              <a:buAutoNum type="arabicPeriod"/>
            </a:pPr>
            <a:r>
              <a:rPr lang="en-US" sz="2400" dirty="0"/>
              <a:t>Cover the screen with your fist</a:t>
            </a:r>
          </a:p>
          <a:p>
            <a:pPr marL="457200" indent="-457200">
              <a:buFont typeface="+mj-lt"/>
              <a:buAutoNum type="arabicPeriod"/>
            </a:pPr>
            <a:endParaRPr lang="en-US" sz="2400" dirty="0"/>
          </a:p>
          <a:p>
            <a:pPr marL="457200" indent="-457200">
              <a:buFont typeface="+mj-lt"/>
              <a:buAutoNum type="arabicPeriod"/>
            </a:pPr>
            <a:r>
              <a:rPr lang="en-US" sz="2400" dirty="0"/>
              <a:t>Lower your fist</a:t>
            </a:r>
          </a:p>
          <a:p>
            <a:pPr marL="457200" indent="-457200">
              <a:buFont typeface="+mj-lt"/>
              <a:buAutoNum type="arabicPeriod"/>
            </a:pPr>
            <a:endParaRPr lang="en-US" sz="2400" dirty="0"/>
          </a:p>
          <a:p>
            <a:pPr marL="457200" indent="-457200">
              <a:buFont typeface="+mj-lt"/>
              <a:buAutoNum type="arabicPeriod"/>
            </a:pPr>
            <a:r>
              <a:rPr lang="en-US" sz="2400" dirty="0"/>
              <a:t>Can you read it?  If yes, you are okay</a:t>
            </a:r>
          </a:p>
          <a:p>
            <a:pPr marL="457200" indent="-457200">
              <a:buFont typeface="+mj-lt"/>
              <a:buAutoNum type="arabicPeriod"/>
            </a:pPr>
            <a:endParaRPr lang="en-US" sz="2400" dirty="0"/>
          </a:p>
          <a:p>
            <a:pPr marL="457200" indent="-457200">
              <a:buFont typeface="+mj-lt"/>
              <a:buAutoNum type="arabicPeriod"/>
            </a:pPr>
            <a:r>
              <a:rPr lang="en-US" sz="2400" dirty="0"/>
              <a:t>If not, your audience won’t be able to either</a:t>
            </a:r>
          </a:p>
        </p:txBody>
      </p:sp>
      <p:sp>
        <p:nvSpPr>
          <p:cNvPr id="5" name="Rectangle 4"/>
          <p:cNvSpPr/>
          <p:nvPr/>
        </p:nvSpPr>
        <p:spPr>
          <a:xfrm>
            <a:off x="0" y="381000"/>
            <a:ext cx="9144000" cy="523220"/>
          </a:xfrm>
          <a:prstGeom prst="rect">
            <a:avLst/>
          </a:prstGeom>
        </p:spPr>
        <p:txBody>
          <a:bodyPr wrap="square">
            <a:spAutoFit/>
          </a:bodyPr>
          <a:lstStyle/>
          <a:p>
            <a:pPr algn="ctr"/>
            <a:r>
              <a:rPr lang="en-US" sz="2800" dirty="0"/>
              <a:t>Art of Slide Making: The Fist Metric</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2133600"/>
            <a:ext cx="4808794" cy="2919989"/>
          </a:xfrm>
          <a:prstGeom prst="rect">
            <a:avLst/>
          </a:prstGeom>
        </p:spPr>
      </p:pic>
    </p:spTree>
    <p:extLst>
      <p:ext uri="{BB962C8B-B14F-4D97-AF65-F5344CB8AC3E}">
        <p14:creationId xmlns:p14="http://schemas.microsoft.com/office/powerpoint/2010/main" val="1737824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Text</a:t>
            </a:r>
          </a:p>
        </p:txBody>
      </p:sp>
      <p:sp>
        <p:nvSpPr>
          <p:cNvPr id="2" name="TextBox 1"/>
          <p:cNvSpPr txBox="1"/>
          <p:nvPr/>
        </p:nvSpPr>
        <p:spPr>
          <a:xfrm>
            <a:off x="1145187" y="2590800"/>
            <a:ext cx="6855813" cy="830997"/>
          </a:xfrm>
          <a:prstGeom prst="rect">
            <a:avLst/>
          </a:prstGeom>
          <a:noFill/>
        </p:spPr>
        <p:txBody>
          <a:bodyPr wrap="square" rtlCol="0">
            <a:spAutoFit/>
          </a:bodyPr>
          <a:lstStyle/>
          <a:p>
            <a:pPr algn="ctr"/>
            <a:r>
              <a:rPr lang="en-US" sz="2400" dirty="0"/>
              <a:t>To my eye, black text on a white background looks the best, and the light balances the room</a:t>
            </a:r>
          </a:p>
        </p:txBody>
      </p:sp>
    </p:spTree>
    <p:extLst>
      <p:ext uri="{BB962C8B-B14F-4D97-AF65-F5344CB8AC3E}">
        <p14:creationId xmlns:p14="http://schemas.microsoft.com/office/powerpoint/2010/main" val="531556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76200"/>
            <a:ext cx="9144000" cy="6934200"/>
          </a:xfrm>
          <a:prstGeom prst="rect">
            <a:avLst/>
          </a:prstGeom>
          <a:solidFill>
            <a:schemeClr val="tx1"/>
          </a:solidFill>
          <a:ln w="38100"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1371600" y="2133600"/>
            <a:ext cx="6400800" cy="1569660"/>
          </a:xfrm>
          <a:prstGeom prst="rect">
            <a:avLst/>
          </a:prstGeom>
          <a:noFill/>
        </p:spPr>
        <p:txBody>
          <a:bodyPr wrap="square" rtlCol="0">
            <a:spAutoFit/>
          </a:bodyPr>
          <a:lstStyle/>
          <a:p>
            <a:pPr algn="ctr"/>
            <a:r>
              <a:rPr lang="en-US" sz="2400" dirty="0">
                <a:solidFill>
                  <a:schemeClr val="bg1"/>
                </a:solidFill>
              </a:rPr>
              <a:t>White on black is not bad, but the black backgrounds can really darken the room</a:t>
            </a:r>
          </a:p>
          <a:p>
            <a:pPr algn="ctr"/>
            <a:endParaRPr lang="en-US" sz="2400" dirty="0">
              <a:solidFill>
                <a:schemeClr val="bg1"/>
              </a:solidFill>
            </a:endParaRPr>
          </a:p>
          <a:p>
            <a:pPr algn="ctr"/>
            <a:r>
              <a:rPr lang="en-US" sz="2400" dirty="0">
                <a:solidFill>
                  <a:schemeClr val="bg1"/>
                </a:solidFill>
              </a:rPr>
              <a:t>The difference is largely about personal taste</a:t>
            </a:r>
          </a:p>
        </p:txBody>
      </p:sp>
    </p:spTree>
    <p:extLst>
      <p:ext uri="{BB962C8B-B14F-4D97-AF65-F5344CB8AC3E}">
        <p14:creationId xmlns:p14="http://schemas.microsoft.com/office/powerpoint/2010/main" val="531556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76200"/>
            <a:ext cx="9144000" cy="6934200"/>
          </a:xfrm>
          <a:prstGeom prst="rect">
            <a:avLst/>
          </a:prstGeom>
          <a:solidFill>
            <a:srgbClr val="000099"/>
          </a:solidFill>
          <a:ln w="38100"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1600200" y="2057400"/>
            <a:ext cx="6096000" cy="2431435"/>
          </a:xfrm>
          <a:prstGeom prst="rect">
            <a:avLst/>
          </a:prstGeom>
          <a:noFill/>
        </p:spPr>
        <p:txBody>
          <a:bodyPr wrap="square" rtlCol="0">
            <a:spAutoFit/>
          </a:bodyPr>
          <a:lstStyle/>
          <a:p>
            <a:pPr algn="ctr"/>
            <a:r>
              <a:rPr lang="en-US" sz="2400" dirty="0">
                <a:solidFill>
                  <a:srgbClr val="FFFF00"/>
                </a:solidFill>
              </a:rPr>
              <a:t>Is there really anything uglier than this?</a:t>
            </a:r>
          </a:p>
          <a:p>
            <a:pPr algn="ctr"/>
            <a:endParaRPr lang="en-US" sz="2400" dirty="0">
              <a:solidFill>
                <a:srgbClr val="FFFF00"/>
              </a:solidFill>
              <a:latin typeface="Comic Sans MS" panose="030F0702030302020204" pitchFamily="66" charset="0"/>
            </a:endParaRPr>
          </a:p>
          <a:p>
            <a:pPr algn="ctr"/>
            <a:r>
              <a:rPr lang="en-US" sz="2400" dirty="0">
                <a:solidFill>
                  <a:srgbClr val="FFFF00"/>
                </a:solidFill>
                <a:latin typeface="Comic Sans MS" panose="030F0702030302020204" pitchFamily="66" charset="0"/>
              </a:rPr>
              <a:t>Well, yes there is!</a:t>
            </a:r>
          </a:p>
          <a:p>
            <a:pPr algn="ctr"/>
            <a:endParaRPr lang="en-US" sz="2400" dirty="0">
              <a:solidFill>
                <a:srgbClr val="FFFF00"/>
              </a:solidFill>
              <a:latin typeface="Comic Sans MS" panose="030F0702030302020204" pitchFamily="66" charset="0"/>
            </a:endParaRPr>
          </a:p>
          <a:p>
            <a:pPr algn="ctr"/>
            <a:r>
              <a:rPr lang="en-US" sz="2800" dirty="0">
                <a:solidFill>
                  <a:srgbClr val="FFFF00"/>
                </a:solidFill>
                <a:latin typeface="Times New Roman" panose="02020603050405020304" pitchFamily="18" charset="0"/>
                <a:cs typeface="Times New Roman" panose="02020603050405020304" pitchFamily="18" charset="0"/>
              </a:rPr>
              <a:t>And it can get even worse.</a:t>
            </a:r>
          </a:p>
          <a:p>
            <a:pPr algn="ctr"/>
            <a:r>
              <a:rPr lang="en-US" sz="2800" dirty="0">
                <a:solidFill>
                  <a:srgbClr val="FFFF00"/>
                </a:solidFill>
                <a:latin typeface="Times New Roman" panose="02020603050405020304" pitchFamily="18" charset="0"/>
                <a:cs typeface="Times New Roman" panose="02020603050405020304" pitchFamily="18" charset="0"/>
              </a:rPr>
              <a:t>See how the serifs blur the letters.</a:t>
            </a:r>
          </a:p>
        </p:txBody>
      </p:sp>
    </p:spTree>
    <p:extLst>
      <p:ext uri="{BB962C8B-B14F-4D97-AF65-F5344CB8AC3E}">
        <p14:creationId xmlns:p14="http://schemas.microsoft.com/office/powerpoint/2010/main" val="19564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Text</a:t>
            </a:r>
          </a:p>
        </p:txBody>
      </p:sp>
      <p:sp>
        <p:nvSpPr>
          <p:cNvPr id="5" name="TextBox 4"/>
          <p:cNvSpPr txBox="1"/>
          <p:nvPr/>
        </p:nvSpPr>
        <p:spPr>
          <a:xfrm>
            <a:off x="1447800" y="1752600"/>
            <a:ext cx="6248400" cy="4154984"/>
          </a:xfrm>
          <a:prstGeom prst="rect">
            <a:avLst/>
          </a:prstGeom>
          <a:noFill/>
        </p:spPr>
        <p:txBody>
          <a:bodyPr wrap="square" rtlCol="0">
            <a:spAutoFit/>
          </a:bodyPr>
          <a:lstStyle/>
          <a:p>
            <a:pPr algn="ctr"/>
            <a:r>
              <a:rPr lang="en-US" sz="2400" dirty="0"/>
              <a:t>Please use minimal text</a:t>
            </a:r>
          </a:p>
          <a:p>
            <a:endParaRPr lang="en-US" sz="2400" dirty="0"/>
          </a:p>
          <a:p>
            <a:pPr algn="ctr"/>
            <a:r>
              <a:rPr lang="en-US" sz="2400" dirty="0"/>
              <a:t>Rule of thumb: No more than two lines in a bullet point</a:t>
            </a:r>
          </a:p>
          <a:p>
            <a:endParaRPr lang="en-US" sz="2400" dirty="0"/>
          </a:p>
          <a:p>
            <a:pPr algn="ctr"/>
            <a:r>
              <a:rPr lang="en-US" sz="2400" dirty="0"/>
              <a:t>Otherwise, if you have more than two lines, the text gets really cumbersome and hard to read and your audience spends time reading instead of listening to you, which makes it much harder for you to get your point across.  See what I mean.</a:t>
            </a:r>
          </a:p>
        </p:txBody>
      </p:sp>
    </p:spTree>
    <p:extLst>
      <p:ext uri="{BB962C8B-B14F-4D97-AF65-F5344CB8AC3E}">
        <p14:creationId xmlns:p14="http://schemas.microsoft.com/office/powerpoint/2010/main" val="19443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772401" cy="954107"/>
          </a:xfrm>
          <a:prstGeom prst="rect">
            <a:avLst/>
          </a:prstGeom>
          <a:noFill/>
        </p:spPr>
        <p:txBody>
          <a:bodyPr wrap="square" rtlCol="0">
            <a:spAutoFit/>
          </a:bodyPr>
          <a:lstStyle/>
          <a:p>
            <a:pPr algn="ctr"/>
            <a:r>
              <a:rPr lang="en-US" sz="2800" dirty="0"/>
              <a:t>Analogies make the story come alive and help communicate challenging concepts</a:t>
            </a:r>
          </a:p>
        </p:txBody>
      </p:sp>
      <p:sp>
        <p:nvSpPr>
          <p:cNvPr id="5" name="TextBox 4"/>
          <p:cNvSpPr txBox="1"/>
          <p:nvPr/>
        </p:nvSpPr>
        <p:spPr>
          <a:xfrm>
            <a:off x="0" y="1828800"/>
            <a:ext cx="9144000" cy="461665"/>
          </a:xfrm>
          <a:prstGeom prst="rect">
            <a:avLst/>
          </a:prstGeom>
          <a:noFill/>
        </p:spPr>
        <p:txBody>
          <a:bodyPr wrap="square" rtlCol="0">
            <a:spAutoFit/>
          </a:bodyPr>
          <a:lstStyle/>
          <a:p>
            <a:pPr algn="ctr"/>
            <a:r>
              <a:rPr lang="en-US" sz="2400" dirty="0"/>
              <a:t>Imagine you are a builder…..</a:t>
            </a:r>
          </a:p>
        </p:txBody>
      </p:sp>
      <p:pic>
        <p:nvPicPr>
          <p:cNvPr id="4" name="A builder is you 150p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8700" y="2438400"/>
            <a:ext cx="7239000" cy="4071938"/>
          </a:xfrm>
          <a:prstGeom prst="rect">
            <a:avLst/>
          </a:prstGeom>
        </p:spPr>
      </p:pic>
    </p:spTree>
    <p:extLst>
      <p:ext uri="{BB962C8B-B14F-4D97-AF65-F5344CB8AC3E}">
        <p14:creationId xmlns:p14="http://schemas.microsoft.com/office/powerpoint/2010/main" val="285801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4934"/>
            <a:ext cx="9144000" cy="523220"/>
          </a:xfrm>
          <a:prstGeom prst="rect">
            <a:avLst/>
          </a:prstGeom>
          <a:noFill/>
        </p:spPr>
        <p:txBody>
          <a:bodyPr wrap="square" rtlCol="0">
            <a:spAutoFit/>
          </a:bodyPr>
          <a:lstStyle/>
          <a:p>
            <a:pPr algn="ctr"/>
            <a:r>
              <a:rPr lang="en-US" sz="2800" dirty="0"/>
              <a:t>Major Goals</a:t>
            </a:r>
          </a:p>
        </p:txBody>
      </p:sp>
      <p:sp>
        <p:nvSpPr>
          <p:cNvPr id="4" name="TextBox 3"/>
          <p:cNvSpPr txBox="1"/>
          <p:nvPr/>
        </p:nvSpPr>
        <p:spPr>
          <a:xfrm>
            <a:off x="-19050" y="1820882"/>
            <a:ext cx="6724650" cy="3231654"/>
          </a:xfrm>
          <a:prstGeom prst="rect">
            <a:avLst/>
          </a:prstGeom>
          <a:noFill/>
        </p:spPr>
        <p:txBody>
          <a:bodyPr wrap="square" rtlCol="0">
            <a:spAutoFit/>
          </a:bodyPr>
          <a:lstStyle/>
          <a:p>
            <a:pPr algn="ctr"/>
            <a:r>
              <a:rPr lang="en-US" sz="2800" dirty="0"/>
              <a:t>Overall: Learn how to convey your science clearly</a:t>
            </a:r>
          </a:p>
          <a:p>
            <a:pPr algn="ctr"/>
            <a:endParaRPr lang="en-US" sz="2800" dirty="0"/>
          </a:p>
          <a:p>
            <a:pPr algn="ctr"/>
            <a:r>
              <a:rPr lang="en-US" sz="2400" dirty="0"/>
              <a:t>Art of Slide Making</a:t>
            </a:r>
          </a:p>
          <a:p>
            <a:pPr algn="ctr"/>
            <a:endParaRPr lang="en-US" sz="2400" dirty="0"/>
          </a:p>
          <a:p>
            <a:pPr algn="ctr"/>
            <a:r>
              <a:rPr lang="en-US" sz="2400" dirty="0"/>
              <a:t>The Use of Analogy</a:t>
            </a:r>
          </a:p>
          <a:p>
            <a:pPr algn="ctr"/>
            <a:endParaRPr lang="en-US" sz="2400" dirty="0"/>
          </a:p>
          <a:p>
            <a:pPr algn="ctr"/>
            <a:r>
              <a:rPr lang="en-US" sz="2400" dirty="0"/>
              <a:t>Market Analysis</a:t>
            </a:r>
          </a:p>
        </p:txBody>
      </p:sp>
      <p:pic>
        <p:nvPicPr>
          <p:cNvPr id="2050" name="Picture 2" descr="C:\Users\Robinson\Desktop\Tell-Your-Story-300x2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76600"/>
            <a:ext cx="28575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776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772401" cy="954107"/>
          </a:xfrm>
          <a:prstGeom prst="rect">
            <a:avLst/>
          </a:prstGeom>
          <a:noFill/>
        </p:spPr>
        <p:txBody>
          <a:bodyPr wrap="square" rtlCol="0">
            <a:spAutoFit/>
          </a:bodyPr>
          <a:lstStyle/>
          <a:p>
            <a:pPr algn="ctr"/>
            <a:r>
              <a:rPr lang="en-US" sz="2800" dirty="0"/>
              <a:t>Analogies make the story come alive and help communicate challenging concepts</a:t>
            </a:r>
          </a:p>
        </p:txBody>
      </p:sp>
      <p:sp>
        <p:nvSpPr>
          <p:cNvPr id="5" name="TextBox 4"/>
          <p:cNvSpPr txBox="1"/>
          <p:nvPr/>
        </p:nvSpPr>
        <p:spPr>
          <a:xfrm>
            <a:off x="0" y="1828800"/>
            <a:ext cx="9144000" cy="461665"/>
          </a:xfrm>
          <a:prstGeom prst="rect">
            <a:avLst/>
          </a:prstGeom>
          <a:noFill/>
        </p:spPr>
        <p:txBody>
          <a:bodyPr wrap="square" rtlCol="0">
            <a:spAutoFit/>
          </a:bodyPr>
          <a:lstStyle/>
          <a:p>
            <a:pPr algn="ctr"/>
            <a:r>
              <a:rPr lang="en-US" sz="2400" dirty="0"/>
              <a:t>A dividing cell is just like this….</a:t>
            </a:r>
          </a:p>
        </p:txBody>
      </p:sp>
      <p:pic>
        <p:nvPicPr>
          <p:cNvPr id="7" name="Sup Movie 1.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981857" y="2667000"/>
            <a:ext cx="5180286" cy="298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9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9482-D37F-4C8F-AD09-D24D5BD5362E}"/>
              </a:ext>
            </a:extLst>
          </p:cNvPr>
          <p:cNvSpPr>
            <a:spLocks noGrp="1"/>
          </p:cNvSpPr>
          <p:nvPr>
            <p:ph type="title"/>
          </p:nvPr>
        </p:nvSpPr>
        <p:spPr/>
        <p:txBody>
          <a:bodyPr/>
          <a:lstStyle/>
          <a:p>
            <a:r>
              <a:rPr lang="en-US" sz="2800" dirty="0"/>
              <a:t>Note on Rigor and Reproducibility</a:t>
            </a:r>
          </a:p>
        </p:txBody>
      </p:sp>
      <p:sp>
        <p:nvSpPr>
          <p:cNvPr id="3" name="Content Placeholder 2">
            <a:extLst>
              <a:ext uri="{FF2B5EF4-FFF2-40B4-BE49-F238E27FC236}">
                <a16:creationId xmlns:a16="http://schemas.microsoft.com/office/drawing/2014/main" id="{1A96B2FC-6F0B-41A8-8AB1-CC5FE720D716}"/>
              </a:ext>
            </a:extLst>
          </p:cNvPr>
          <p:cNvSpPr>
            <a:spLocks noGrp="1"/>
          </p:cNvSpPr>
          <p:nvPr>
            <p:ph idx="1"/>
          </p:nvPr>
        </p:nvSpPr>
        <p:spPr>
          <a:xfrm>
            <a:off x="457200" y="1600201"/>
            <a:ext cx="8229600" cy="685800"/>
          </a:xfrm>
        </p:spPr>
        <p:txBody>
          <a:bodyPr/>
          <a:lstStyle/>
          <a:p>
            <a:r>
              <a:rPr lang="en-US" sz="2400" dirty="0"/>
              <a:t>Avoid featureless, uninformative bar graphs</a:t>
            </a:r>
          </a:p>
          <a:p>
            <a:r>
              <a:rPr lang="en-US" sz="2400" dirty="0"/>
              <a:t>Depict your data in a manner that reveals sampling, distribution shapes, and appropriate statistical analysis</a:t>
            </a:r>
          </a:p>
        </p:txBody>
      </p:sp>
      <p:grpSp>
        <p:nvGrpSpPr>
          <p:cNvPr id="108" name="Group 107">
            <a:extLst>
              <a:ext uri="{FF2B5EF4-FFF2-40B4-BE49-F238E27FC236}">
                <a16:creationId xmlns:a16="http://schemas.microsoft.com/office/drawing/2014/main" id="{150A58B8-D56D-4C01-9DCA-4FBC284DAF72}"/>
              </a:ext>
            </a:extLst>
          </p:cNvPr>
          <p:cNvGrpSpPr/>
          <p:nvPr/>
        </p:nvGrpSpPr>
        <p:grpSpPr>
          <a:xfrm>
            <a:off x="1905000" y="3004616"/>
            <a:ext cx="1711928" cy="1576891"/>
            <a:chOff x="1905000" y="3004616"/>
            <a:chExt cx="1711928" cy="1576891"/>
          </a:xfrm>
        </p:grpSpPr>
        <p:grpSp>
          <p:nvGrpSpPr>
            <p:cNvPr id="107" name="Group 106">
              <a:extLst>
                <a:ext uri="{FF2B5EF4-FFF2-40B4-BE49-F238E27FC236}">
                  <a16:creationId xmlns:a16="http://schemas.microsoft.com/office/drawing/2014/main" id="{88323B8B-CCEE-4637-A1F6-D6330B99BE83}"/>
                </a:ext>
              </a:extLst>
            </p:cNvPr>
            <p:cNvGrpSpPr/>
            <p:nvPr/>
          </p:nvGrpSpPr>
          <p:grpSpPr>
            <a:xfrm>
              <a:off x="1905000" y="4056018"/>
              <a:ext cx="896399" cy="525489"/>
              <a:chOff x="1905000" y="4056018"/>
              <a:chExt cx="896399" cy="525489"/>
            </a:xfrm>
          </p:grpSpPr>
          <p:grpSp>
            <p:nvGrpSpPr>
              <p:cNvPr id="5" name="Group 4">
                <a:extLst>
                  <a:ext uri="{FF2B5EF4-FFF2-40B4-BE49-F238E27FC236}">
                    <a16:creationId xmlns:a16="http://schemas.microsoft.com/office/drawing/2014/main" id="{C82E022E-4A8F-4DBF-AE5D-F2A30AEF96F5}"/>
                  </a:ext>
                </a:extLst>
              </p:cNvPr>
              <p:cNvGrpSpPr/>
              <p:nvPr/>
            </p:nvGrpSpPr>
            <p:grpSpPr>
              <a:xfrm>
                <a:off x="1985044" y="4429053"/>
                <a:ext cx="757354" cy="152454"/>
                <a:chOff x="1524000" y="3581400"/>
                <a:chExt cx="1295400" cy="228600"/>
              </a:xfrm>
            </p:grpSpPr>
            <p:cxnSp>
              <p:nvCxnSpPr>
                <p:cNvPr id="68" name="Straight Connector 67">
                  <a:extLst>
                    <a:ext uri="{FF2B5EF4-FFF2-40B4-BE49-F238E27FC236}">
                      <a16:creationId xmlns:a16="http://schemas.microsoft.com/office/drawing/2014/main" id="{EA12E5F7-2E2C-4EB8-BD5E-FF29ACF1195E}"/>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68C3551-013E-4ACA-B3B8-775B574BEB87}"/>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D2C892-B83D-4DD2-BD70-D687523BDE32}"/>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C90CEC9C-2A6C-4AFD-8472-926D0A212921}"/>
                  </a:ext>
                </a:extLst>
              </p:cNvPr>
              <p:cNvSpPr txBox="1"/>
              <p:nvPr/>
            </p:nvSpPr>
            <p:spPr>
              <a:xfrm>
                <a:off x="1905000" y="4056018"/>
                <a:ext cx="896399" cy="369332"/>
              </a:xfrm>
              <a:prstGeom prst="rect">
                <a:avLst/>
              </a:prstGeom>
              <a:noFill/>
            </p:spPr>
            <p:txBody>
              <a:bodyPr wrap="none" rtlCol="0">
                <a:spAutoFit/>
              </a:bodyPr>
              <a:lstStyle/>
              <a:p>
                <a:r>
                  <a:rPr lang="en-US" i="1" dirty="0"/>
                  <a:t>p</a:t>
                </a:r>
                <a:r>
                  <a:rPr lang="en-US" dirty="0"/>
                  <a:t>=0.43</a:t>
                </a:r>
              </a:p>
            </p:txBody>
          </p:sp>
        </p:grpSp>
        <p:grpSp>
          <p:nvGrpSpPr>
            <p:cNvPr id="105" name="Group 104">
              <a:extLst>
                <a:ext uri="{FF2B5EF4-FFF2-40B4-BE49-F238E27FC236}">
                  <a16:creationId xmlns:a16="http://schemas.microsoft.com/office/drawing/2014/main" id="{411E547D-4055-428E-826E-74E9312405C5}"/>
                </a:ext>
              </a:extLst>
            </p:cNvPr>
            <p:cNvGrpSpPr/>
            <p:nvPr/>
          </p:nvGrpSpPr>
          <p:grpSpPr>
            <a:xfrm>
              <a:off x="2438400" y="3340936"/>
              <a:ext cx="1178528" cy="469064"/>
              <a:chOff x="2577576" y="3092905"/>
              <a:chExt cx="1178528" cy="469064"/>
            </a:xfrm>
          </p:grpSpPr>
          <p:grpSp>
            <p:nvGrpSpPr>
              <p:cNvPr id="6" name="Group 5">
                <a:extLst>
                  <a:ext uri="{FF2B5EF4-FFF2-40B4-BE49-F238E27FC236}">
                    <a16:creationId xmlns:a16="http://schemas.microsoft.com/office/drawing/2014/main" id="{DD80FD17-DB5E-483F-9092-E42570DAC2BF}"/>
                  </a:ext>
                </a:extLst>
              </p:cNvPr>
              <p:cNvGrpSpPr/>
              <p:nvPr/>
            </p:nvGrpSpPr>
            <p:grpSpPr>
              <a:xfrm>
                <a:off x="2754383" y="3409515"/>
                <a:ext cx="802502" cy="152454"/>
                <a:chOff x="1524000" y="3581400"/>
                <a:chExt cx="1295400" cy="228600"/>
              </a:xfrm>
            </p:grpSpPr>
            <p:cxnSp>
              <p:nvCxnSpPr>
                <p:cNvPr id="65" name="Straight Connector 64">
                  <a:extLst>
                    <a:ext uri="{FF2B5EF4-FFF2-40B4-BE49-F238E27FC236}">
                      <a16:creationId xmlns:a16="http://schemas.microsoft.com/office/drawing/2014/main" id="{014163D7-86F9-4AD8-BA50-065F69F143FF}"/>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74E3BA-47D0-4760-B4B0-3713BEFE2DD5}"/>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D52149-A9D9-497D-B5F2-BE2B83E20C3F}"/>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DE1AB420-DDF7-4A3C-9F49-6F593DD08B49}"/>
                  </a:ext>
                </a:extLst>
              </p:cNvPr>
              <p:cNvSpPr txBox="1"/>
              <p:nvPr/>
            </p:nvSpPr>
            <p:spPr>
              <a:xfrm>
                <a:off x="2577576" y="3092905"/>
                <a:ext cx="1178528" cy="369332"/>
              </a:xfrm>
              <a:prstGeom prst="rect">
                <a:avLst/>
              </a:prstGeom>
              <a:noFill/>
            </p:spPr>
            <p:txBody>
              <a:bodyPr wrap="none" rtlCol="0">
                <a:spAutoFit/>
              </a:bodyPr>
              <a:lstStyle/>
              <a:p>
                <a:r>
                  <a:rPr lang="en-US" i="1" dirty="0"/>
                  <a:t>p</a:t>
                </a:r>
                <a:r>
                  <a:rPr lang="en-US" dirty="0"/>
                  <a:t>&lt;0.0001</a:t>
                </a:r>
              </a:p>
            </p:txBody>
          </p:sp>
        </p:grpSp>
        <p:grpSp>
          <p:nvGrpSpPr>
            <p:cNvPr id="106" name="Group 105">
              <a:extLst>
                <a:ext uri="{FF2B5EF4-FFF2-40B4-BE49-F238E27FC236}">
                  <a16:creationId xmlns:a16="http://schemas.microsoft.com/office/drawing/2014/main" id="{6716F8F6-AFB7-4FD9-9A2A-6EE04ABC9E04}"/>
                </a:ext>
              </a:extLst>
            </p:cNvPr>
            <p:cNvGrpSpPr/>
            <p:nvPr/>
          </p:nvGrpSpPr>
          <p:grpSpPr>
            <a:xfrm>
              <a:off x="1905000" y="3004616"/>
              <a:ext cx="1651587" cy="500584"/>
              <a:chOff x="1928591" y="3315476"/>
              <a:chExt cx="1651587" cy="500584"/>
            </a:xfrm>
          </p:grpSpPr>
          <p:grpSp>
            <p:nvGrpSpPr>
              <p:cNvPr id="9" name="Group 8">
                <a:extLst>
                  <a:ext uri="{FF2B5EF4-FFF2-40B4-BE49-F238E27FC236}">
                    <a16:creationId xmlns:a16="http://schemas.microsoft.com/office/drawing/2014/main" id="{4AAC9C77-9ADE-4E92-8DEC-DB48C07B074A}"/>
                  </a:ext>
                </a:extLst>
              </p:cNvPr>
              <p:cNvGrpSpPr/>
              <p:nvPr/>
            </p:nvGrpSpPr>
            <p:grpSpPr>
              <a:xfrm>
                <a:off x="1928591" y="3663606"/>
                <a:ext cx="1651587" cy="152454"/>
                <a:chOff x="1524000" y="3581400"/>
                <a:chExt cx="1295400" cy="228600"/>
              </a:xfrm>
            </p:grpSpPr>
            <p:cxnSp>
              <p:nvCxnSpPr>
                <p:cNvPr id="62" name="Straight Connector 61">
                  <a:extLst>
                    <a:ext uri="{FF2B5EF4-FFF2-40B4-BE49-F238E27FC236}">
                      <a16:creationId xmlns:a16="http://schemas.microsoft.com/office/drawing/2014/main" id="{853A83F2-9442-46C0-87E9-4F4145C39B90}"/>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581F247-0737-4A9F-90B5-950EA3109DC8}"/>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50915C4-43B7-4BF9-AB27-12591363284F}"/>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37A3C02-FB90-42B0-897E-6DF4C13DF4EB}"/>
                  </a:ext>
                </a:extLst>
              </p:cNvPr>
              <p:cNvSpPr txBox="1"/>
              <p:nvPr/>
            </p:nvSpPr>
            <p:spPr>
              <a:xfrm>
                <a:off x="2184744" y="3315476"/>
                <a:ext cx="1152880" cy="369332"/>
              </a:xfrm>
              <a:prstGeom prst="rect">
                <a:avLst/>
              </a:prstGeom>
              <a:noFill/>
            </p:spPr>
            <p:txBody>
              <a:bodyPr wrap="none" rtlCol="0">
                <a:spAutoFit/>
              </a:bodyPr>
              <a:lstStyle/>
              <a:p>
                <a:r>
                  <a:rPr lang="en-US" i="1" dirty="0"/>
                  <a:t>p</a:t>
                </a:r>
                <a:r>
                  <a:rPr lang="en-US" dirty="0"/>
                  <a:t>=0.0001</a:t>
                </a:r>
              </a:p>
            </p:txBody>
          </p:sp>
        </p:grpSp>
      </p:grpSp>
      <p:grpSp>
        <p:nvGrpSpPr>
          <p:cNvPr id="109" name="Group 108">
            <a:extLst>
              <a:ext uri="{FF2B5EF4-FFF2-40B4-BE49-F238E27FC236}">
                <a16:creationId xmlns:a16="http://schemas.microsoft.com/office/drawing/2014/main" id="{ED75B06F-BF33-49A8-AFDB-6B5F8221BAF5}"/>
              </a:ext>
            </a:extLst>
          </p:cNvPr>
          <p:cNvGrpSpPr/>
          <p:nvPr/>
        </p:nvGrpSpPr>
        <p:grpSpPr>
          <a:xfrm>
            <a:off x="618381" y="3040026"/>
            <a:ext cx="3420219" cy="3132174"/>
            <a:chOff x="618381" y="3040026"/>
            <a:chExt cx="3420219" cy="3132174"/>
          </a:xfrm>
        </p:grpSpPr>
        <p:sp>
          <p:nvSpPr>
            <p:cNvPr id="11" name="Rectangle 10">
              <a:extLst>
                <a:ext uri="{FF2B5EF4-FFF2-40B4-BE49-F238E27FC236}">
                  <a16:creationId xmlns:a16="http://schemas.microsoft.com/office/drawing/2014/main" id="{FF68CC91-A5EB-4A2D-95F7-4901884565A5}"/>
                </a:ext>
              </a:extLst>
            </p:cNvPr>
            <p:cNvSpPr>
              <a:spLocks noChangeArrowheads="1"/>
            </p:cNvSpPr>
            <p:nvPr/>
          </p:nvSpPr>
          <p:spPr bwMode="auto">
            <a:xfrm>
              <a:off x="1644856" y="4730786"/>
              <a:ext cx="518768" cy="881906"/>
            </a:xfrm>
            <a:prstGeom prst="rect">
              <a:avLst/>
            </a:prstGeom>
            <a:solidFill>
              <a:srgbClr val="A4A4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BFCD7900-C146-4872-BF46-F7841580690C}"/>
                </a:ext>
              </a:extLst>
            </p:cNvPr>
            <p:cNvSpPr>
              <a:spLocks/>
            </p:cNvSpPr>
            <p:nvPr/>
          </p:nvSpPr>
          <p:spPr bwMode="auto">
            <a:xfrm>
              <a:off x="1644856" y="4724433"/>
              <a:ext cx="0" cy="880847"/>
            </a:xfrm>
            <a:custGeom>
              <a:avLst/>
              <a:gdLst>
                <a:gd name="T0" fmla="*/ 124 h 124"/>
                <a:gd name="T1" fmla="*/ 1 h 124"/>
                <a:gd name="T2" fmla="*/ 0 h 124"/>
              </a:gdLst>
              <a:ahLst/>
              <a:cxnLst>
                <a:cxn ang="0">
                  <a:pos x="0" y="T0"/>
                </a:cxn>
                <a:cxn ang="0">
                  <a:pos x="0" y="T1"/>
                </a:cxn>
                <a:cxn ang="0">
                  <a:pos x="0" y="T2"/>
                </a:cxn>
              </a:cxnLst>
              <a:rect l="0" t="0" r="r" b="b"/>
              <a:pathLst>
                <a:path h="124">
                  <a:moveTo>
                    <a:pt x="0" y="124"/>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E49219CD-01C7-4D1D-9C3E-494FE15EE5C8}"/>
                </a:ext>
              </a:extLst>
            </p:cNvPr>
            <p:cNvSpPr>
              <a:spLocks/>
            </p:cNvSpPr>
            <p:nvPr/>
          </p:nvSpPr>
          <p:spPr bwMode="auto">
            <a:xfrm>
              <a:off x="1644856" y="4730786"/>
              <a:ext cx="518768" cy="0"/>
            </a:xfrm>
            <a:custGeom>
              <a:avLst/>
              <a:gdLst>
                <a:gd name="T0" fmla="*/ 0 w 73"/>
                <a:gd name="T1" fmla="*/ 72 w 73"/>
                <a:gd name="T2" fmla="*/ 73 w 73"/>
              </a:gdLst>
              <a:ahLst/>
              <a:cxnLst>
                <a:cxn ang="0">
                  <a:pos x="T0" y="0"/>
                </a:cxn>
                <a:cxn ang="0">
                  <a:pos x="T1" y="0"/>
                </a:cxn>
                <a:cxn ang="0">
                  <a:pos x="T2" y="0"/>
                </a:cxn>
              </a:cxnLst>
              <a:rect l="0" t="0" r="r" b="b"/>
              <a:pathLst>
                <a:path w="73">
                  <a:moveTo>
                    <a:pt x="0" y="0"/>
                  </a:moveTo>
                  <a:lnTo>
                    <a:pt x="72" y="0"/>
                  </a:lnTo>
                  <a:lnTo>
                    <a:pt x="73"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26C7B40E-8595-42CF-8CCF-D5538F2C2C01}"/>
                </a:ext>
              </a:extLst>
            </p:cNvPr>
            <p:cNvSpPr>
              <a:spLocks/>
            </p:cNvSpPr>
            <p:nvPr/>
          </p:nvSpPr>
          <p:spPr bwMode="auto">
            <a:xfrm>
              <a:off x="2156213" y="4730786"/>
              <a:ext cx="0" cy="881906"/>
            </a:xfrm>
            <a:custGeom>
              <a:avLst/>
              <a:gdLst>
                <a:gd name="T0" fmla="*/ 0 h 124"/>
                <a:gd name="T1" fmla="*/ 123 h 124"/>
                <a:gd name="T2" fmla="*/ 124 h 124"/>
              </a:gdLst>
              <a:ahLst/>
              <a:cxnLst>
                <a:cxn ang="0">
                  <a:pos x="0" y="T0"/>
                </a:cxn>
                <a:cxn ang="0">
                  <a:pos x="0" y="T1"/>
                </a:cxn>
                <a:cxn ang="0">
                  <a:pos x="0" y="T2"/>
                </a:cxn>
              </a:cxnLst>
              <a:rect l="0" t="0" r="r" b="b"/>
              <a:pathLst>
                <a:path h="124">
                  <a:moveTo>
                    <a:pt x="0" y="0"/>
                  </a:moveTo>
                  <a:lnTo>
                    <a:pt x="0" y="123"/>
                  </a:lnTo>
                  <a:lnTo>
                    <a:pt x="0" y="124"/>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B3EB4F14-A575-4948-939A-D01B85B45ADC}"/>
                </a:ext>
              </a:extLst>
            </p:cNvPr>
            <p:cNvSpPr>
              <a:spLocks/>
            </p:cNvSpPr>
            <p:nvPr/>
          </p:nvSpPr>
          <p:spPr bwMode="auto">
            <a:xfrm>
              <a:off x="1637445" y="5605280"/>
              <a:ext cx="518768" cy="0"/>
            </a:xfrm>
            <a:custGeom>
              <a:avLst/>
              <a:gdLst>
                <a:gd name="T0" fmla="*/ 73 w 73"/>
                <a:gd name="T1" fmla="*/ 1 w 73"/>
                <a:gd name="T2" fmla="*/ 0 w 73"/>
              </a:gdLst>
              <a:ahLst/>
              <a:cxnLst>
                <a:cxn ang="0">
                  <a:pos x="T0" y="0"/>
                </a:cxn>
                <a:cxn ang="0">
                  <a:pos x="T1" y="0"/>
                </a:cxn>
                <a:cxn ang="0">
                  <a:pos x="T2" y="0"/>
                </a:cxn>
              </a:cxnLst>
              <a:rect l="0" t="0" r="r" b="b"/>
              <a:pathLst>
                <a:path w="73">
                  <a:moveTo>
                    <a:pt x="73" y="0"/>
                  </a:moveTo>
                  <a:lnTo>
                    <a:pt x="1" y="0"/>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957B0663-E837-4481-9642-F406329C411D}"/>
                </a:ext>
              </a:extLst>
            </p:cNvPr>
            <p:cNvSpPr>
              <a:spLocks/>
            </p:cNvSpPr>
            <p:nvPr/>
          </p:nvSpPr>
          <p:spPr bwMode="auto">
            <a:xfrm>
              <a:off x="1901063" y="4674674"/>
              <a:ext cx="0" cy="56112"/>
            </a:xfrm>
            <a:custGeom>
              <a:avLst/>
              <a:gdLst>
                <a:gd name="T0" fmla="*/ 8 h 8"/>
                <a:gd name="T1" fmla="*/ 1 h 8"/>
                <a:gd name="T2" fmla="*/ 0 h 8"/>
              </a:gdLst>
              <a:ahLst/>
              <a:cxnLst>
                <a:cxn ang="0">
                  <a:pos x="0" y="T0"/>
                </a:cxn>
                <a:cxn ang="0">
                  <a:pos x="0" y="T1"/>
                </a:cxn>
                <a:cxn ang="0">
                  <a:pos x="0" y="T2"/>
                </a:cxn>
              </a:cxnLst>
              <a:rect l="0" t="0" r="r" b="b"/>
              <a:pathLst>
                <a:path h="8">
                  <a:moveTo>
                    <a:pt x="0" y="8"/>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EDF4B938-CE8D-4D54-B22C-C920C695EC61}"/>
                </a:ext>
              </a:extLst>
            </p:cNvPr>
            <p:cNvSpPr>
              <a:spLocks/>
            </p:cNvSpPr>
            <p:nvPr/>
          </p:nvSpPr>
          <p:spPr bwMode="auto">
            <a:xfrm>
              <a:off x="1886242" y="4681027"/>
              <a:ext cx="35996"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DAD501E9-4B22-4674-BDFA-E1C307D98450}"/>
                </a:ext>
              </a:extLst>
            </p:cNvPr>
            <p:cNvSpPr>
              <a:spLocks/>
            </p:cNvSpPr>
            <p:nvPr/>
          </p:nvSpPr>
          <p:spPr bwMode="auto">
            <a:xfrm>
              <a:off x="1901063" y="4730786"/>
              <a:ext cx="0" cy="57170"/>
            </a:xfrm>
            <a:custGeom>
              <a:avLst/>
              <a:gdLst>
                <a:gd name="T0" fmla="*/ 0 h 8"/>
                <a:gd name="T1" fmla="*/ 7 h 8"/>
                <a:gd name="T2" fmla="*/ 8 h 8"/>
              </a:gdLst>
              <a:ahLst/>
              <a:cxnLst>
                <a:cxn ang="0">
                  <a:pos x="0" y="T0"/>
                </a:cxn>
                <a:cxn ang="0">
                  <a:pos x="0" y="T1"/>
                </a:cxn>
                <a:cxn ang="0">
                  <a:pos x="0" y="T2"/>
                </a:cxn>
              </a:cxnLst>
              <a:rect l="0" t="0" r="r" b="b"/>
              <a:pathLst>
                <a:path h="8">
                  <a:moveTo>
                    <a:pt x="0" y="0"/>
                  </a:moveTo>
                  <a:lnTo>
                    <a:pt x="0" y="7"/>
                  </a:lnTo>
                  <a:lnTo>
                    <a:pt x="0" y="8"/>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36B3011F-B629-44FB-8F9B-28D46CD9A4B0}"/>
                </a:ext>
              </a:extLst>
            </p:cNvPr>
            <p:cNvSpPr>
              <a:spLocks/>
            </p:cNvSpPr>
            <p:nvPr/>
          </p:nvSpPr>
          <p:spPr bwMode="auto">
            <a:xfrm>
              <a:off x="1886242" y="4780545"/>
              <a:ext cx="35996"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5">
              <a:extLst>
                <a:ext uri="{FF2B5EF4-FFF2-40B4-BE49-F238E27FC236}">
                  <a16:creationId xmlns:a16="http://schemas.microsoft.com/office/drawing/2014/main" id="{F1D2EB33-566E-476A-BEB2-F56B59BE70CD}"/>
                </a:ext>
              </a:extLst>
            </p:cNvPr>
            <p:cNvSpPr>
              <a:spLocks noChangeArrowheads="1"/>
            </p:cNvSpPr>
            <p:nvPr/>
          </p:nvSpPr>
          <p:spPr bwMode="auto">
            <a:xfrm>
              <a:off x="2497118" y="4858890"/>
              <a:ext cx="518768" cy="753802"/>
            </a:xfrm>
            <a:prstGeom prst="rect">
              <a:avLst/>
            </a:prstGeom>
            <a:solidFill>
              <a:srgbClr val="A4A4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11030B86-EB09-4899-A1EF-BFC7A929B052}"/>
                </a:ext>
              </a:extLst>
            </p:cNvPr>
            <p:cNvSpPr>
              <a:spLocks/>
            </p:cNvSpPr>
            <p:nvPr/>
          </p:nvSpPr>
          <p:spPr bwMode="auto">
            <a:xfrm>
              <a:off x="2497118" y="4851479"/>
              <a:ext cx="0" cy="753802"/>
            </a:xfrm>
            <a:custGeom>
              <a:avLst/>
              <a:gdLst>
                <a:gd name="T0" fmla="*/ 106 h 106"/>
                <a:gd name="T1" fmla="*/ 1 h 106"/>
                <a:gd name="T2" fmla="*/ 0 h 106"/>
              </a:gdLst>
              <a:ahLst/>
              <a:cxnLst>
                <a:cxn ang="0">
                  <a:pos x="0" y="T0"/>
                </a:cxn>
                <a:cxn ang="0">
                  <a:pos x="0" y="T1"/>
                </a:cxn>
                <a:cxn ang="0">
                  <a:pos x="0" y="T2"/>
                </a:cxn>
              </a:cxnLst>
              <a:rect l="0" t="0" r="r" b="b"/>
              <a:pathLst>
                <a:path h="106">
                  <a:moveTo>
                    <a:pt x="0" y="106"/>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F3A2115D-43B2-4D0D-9D0D-30971355C6A9}"/>
                </a:ext>
              </a:extLst>
            </p:cNvPr>
            <p:cNvSpPr>
              <a:spLocks/>
            </p:cNvSpPr>
            <p:nvPr/>
          </p:nvSpPr>
          <p:spPr bwMode="auto">
            <a:xfrm>
              <a:off x="2497118" y="4858890"/>
              <a:ext cx="518768" cy="0"/>
            </a:xfrm>
            <a:custGeom>
              <a:avLst/>
              <a:gdLst>
                <a:gd name="T0" fmla="*/ 0 w 73"/>
                <a:gd name="T1" fmla="*/ 72 w 73"/>
                <a:gd name="T2" fmla="*/ 73 w 73"/>
              </a:gdLst>
              <a:ahLst/>
              <a:cxnLst>
                <a:cxn ang="0">
                  <a:pos x="T0" y="0"/>
                </a:cxn>
                <a:cxn ang="0">
                  <a:pos x="T1" y="0"/>
                </a:cxn>
                <a:cxn ang="0">
                  <a:pos x="T2" y="0"/>
                </a:cxn>
              </a:cxnLst>
              <a:rect l="0" t="0" r="r" b="b"/>
              <a:pathLst>
                <a:path w="73">
                  <a:moveTo>
                    <a:pt x="0" y="0"/>
                  </a:moveTo>
                  <a:lnTo>
                    <a:pt x="72" y="0"/>
                  </a:lnTo>
                  <a:lnTo>
                    <a:pt x="73"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3C99EA29-0E4D-48C3-9049-E537CD63F7FE}"/>
                </a:ext>
              </a:extLst>
            </p:cNvPr>
            <p:cNvSpPr>
              <a:spLocks/>
            </p:cNvSpPr>
            <p:nvPr/>
          </p:nvSpPr>
          <p:spPr bwMode="auto">
            <a:xfrm>
              <a:off x="3008474" y="4858890"/>
              <a:ext cx="0" cy="753802"/>
            </a:xfrm>
            <a:custGeom>
              <a:avLst/>
              <a:gdLst>
                <a:gd name="T0" fmla="*/ 0 h 106"/>
                <a:gd name="T1" fmla="*/ 105 h 106"/>
                <a:gd name="T2" fmla="*/ 106 h 106"/>
              </a:gdLst>
              <a:ahLst/>
              <a:cxnLst>
                <a:cxn ang="0">
                  <a:pos x="0" y="T0"/>
                </a:cxn>
                <a:cxn ang="0">
                  <a:pos x="0" y="T1"/>
                </a:cxn>
                <a:cxn ang="0">
                  <a:pos x="0" y="T2"/>
                </a:cxn>
              </a:cxnLst>
              <a:rect l="0" t="0" r="r" b="b"/>
              <a:pathLst>
                <a:path h="106">
                  <a:moveTo>
                    <a:pt x="0" y="0"/>
                  </a:moveTo>
                  <a:lnTo>
                    <a:pt x="0" y="105"/>
                  </a:lnTo>
                  <a:lnTo>
                    <a:pt x="0" y="106"/>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a:extLst>
                <a:ext uri="{FF2B5EF4-FFF2-40B4-BE49-F238E27FC236}">
                  <a16:creationId xmlns:a16="http://schemas.microsoft.com/office/drawing/2014/main" id="{D75B309A-3D49-463A-A976-847CF0902B30}"/>
                </a:ext>
              </a:extLst>
            </p:cNvPr>
            <p:cNvSpPr>
              <a:spLocks/>
            </p:cNvSpPr>
            <p:nvPr/>
          </p:nvSpPr>
          <p:spPr bwMode="auto">
            <a:xfrm>
              <a:off x="2490765" y="5605280"/>
              <a:ext cx="517710" cy="0"/>
            </a:xfrm>
            <a:custGeom>
              <a:avLst/>
              <a:gdLst>
                <a:gd name="T0" fmla="*/ 73 w 73"/>
                <a:gd name="T1" fmla="*/ 1 w 73"/>
                <a:gd name="T2" fmla="*/ 0 w 73"/>
              </a:gdLst>
              <a:ahLst/>
              <a:cxnLst>
                <a:cxn ang="0">
                  <a:pos x="T0" y="0"/>
                </a:cxn>
                <a:cxn ang="0">
                  <a:pos x="T1" y="0"/>
                </a:cxn>
                <a:cxn ang="0">
                  <a:pos x="T2" y="0"/>
                </a:cxn>
              </a:cxnLst>
              <a:rect l="0" t="0" r="r" b="b"/>
              <a:pathLst>
                <a:path w="73">
                  <a:moveTo>
                    <a:pt x="73" y="0"/>
                  </a:moveTo>
                  <a:lnTo>
                    <a:pt x="1" y="0"/>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a:extLst>
                <a:ext uri="{FF2B5EF4-FFF2-40B4-BE49-F238E27FC236}">
                  <a16:creationId xmlns:a16="http://schemas.microsoft.com/office/drawing/2014/main" id="{FAE119B2-0EFE-4017-B261-46AE97AF3A3D}"/>
                </a:ext>
              </a:extLst>
            </p:cNvPr>
            <p:cNvSpPr>
              <a:spLocks/>
            </p:cNvSpPr>
            <p:nvPr/>
          </p:nvSpPr>
          <p:spPr bwMode="auto">
            <a:xfrm>
              <a:off x="2753326" y="4766782"/>
              <a:ext cx="0" cy="92108"/>
            </a:xfrm>
            <a:custGeom>
              <a:avLst/>
              <a:gdLst>
                <a:gd name="T0" fmla="*/ 13 h 13"/>
                <a:gd name="T1" fmla="*/ 1 h 13"/>
                <a:gd name="T2" fmla="*/ 0 h 13"/>
              </a:gdLst>
              <a:ahLst/>
              <a:cxnLst>
                <a:cxn ang="0">
                  <a:pos x="0" y="T0"/>
                </a:cxn>
                <a:cxn ang="0">
                  <a:pos x="0" y="T1"/>
                </a:cxn>
                <a:cxn ang="0">
                  <a:pos x="0" y="T2"/>
                </a:cxn>
              </a:cxnLst>
              <a:rect l="0" t="0" r="r" b="b"/>
              <a:pathLst>
                <a:path h="13">
                  <a:moveTo>
                    <a:pt x="0" y="13"/>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a:extLst>
                <a:ext uri="{FF2B5EF4-FFF2-40B4-BE49-F238E27FC236}">
                  <a16:creationId xmlns:a16="http://schemas.microsoft.com/office/drawing/2014/main" id="{C1C6E366-BBE6-4DF7-85B6-6E923C53E976}"/>
                </a:ext>
              </a:extLst>
            </p:cNvPr>
            <p:cNvSpPr>
              <a:spLocks/>
            </p:cNvSpPr>
            <p:nvPr/>
          </p:nvSpPr>
          <p:spPr bwMode="auto">
            <a:xfrm>
              <a:off x="2738504" y="4774193"/>
              <a:ext cx="35996"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a:extLst>
                <a:ext uri="{FF2B5EF4-FFF2-40B4-BE49-F238E27FC236}">
                  <a16:creationId xmlns:a16="http://schemas.microsoft.com/office/drawing/2014/main" id="{0F83711D-2EF9-41F1-B4BD-FC5AD641FA3D}"/>
                </a:ext>
              </a:extLst>
            </p:cNvPr>
            <p:cNvSpPr>
              <a:spLocks/>
            </p:cNvSpPr>
            <p:nvPr/>
          </p:nvSpPr>
          <p:spPr bwMode="auto">
            <a:xfrm>
              <a:off x="2753326" y="4858890"/>
              <a:ext cx="0" cy="92108"/>
            </a:xfrm>
            <a:custGeom>
              <a:avLst/>
              <a:gdLst>
                <a:gd name="T0" fmla="*/ 0 h 13"/>
                <a:gd name="T1" fmla="*/ 12 h 13"/>
                <a:gd name="T2" fmla="*/ 13 h 13"/>
              </a:gdLst>
              <a:ahLst/>
              <a:cxnLst>
                <a:cxn ang="0">
                  <a:pos x="0" y="T0"/>
                </a:cxn>
                <a:cxn ang="0">
                  <a:pos x="0" y="T1"/>
                </a:cxn>
                <a:cxn ang="0">
                  <a:pos x="0" y="T2"/>
                </a:cxn>
              </a:cxnLst>
              <a:rect l="0" t="0" r="r" b="b"/>
              <a:pathLst>
                <a:path h="13">
                  <a:moveTo>
                    <a:pt x="0" y="0"/>
                  </a:moveTo>
                  <a:lnTo>
                    <a:pt x="0" y="12"/>
                  </a:lnTo>
                  <a:lnTo>
                    <a:pt x="0" y="13"/>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9F0B87F0-B821-47C2-8035-B0A63289E824}"/>
                </a:ext>
              </a:extLst>
            </p:cNvPr>
            <p:cNvSpPr>
              <a:spLocks/>
            </p:cNvSpPr>
            <p:nvPr/>
          </p:nvSpPr>
          <p:spPr bwMode="auto">
            <a:xfrm>
              <a:off x="2738504" y="4944645"/>
              <a:ext cx="35996"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4">
              <a:extLst>
                <a:ext uri="{FF2B5EF4-FFF2-40B4-BE49-F238E27FC236}">
                  <a16:creationId xmlns:a16="http://schemas.microsoft.com/office/drawing/2014/main" id="{F241004C-3E8D-4542-A48F-0B0B5DF4D244}"/>
                </a:ext>
              </a:extLst>
            </p:cNvPr>
            <p:cNvSpPr>
              <a:spLocks noChangeArrowheads="1"/>
            </p:cNvSpPr>
            <p:nvPr/>
          </p:nvSpPr>
          <p:spPr bwMode="auto">
            <a:xfrm>
              <a:off x="3350438" y="3899699"/>
              <a:ext cx="517710" cy="1712993"/>
            </a:xfrm>
            <a:prstGeom prst="rect">
              <a:avLst/>
            </a:prstGeom>
            <a:solidFill>
              <a:srgbClr val="A4A4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a:extLst>
                <a:ext uri="{FF2B5EF4-FFF2-40B4-BE49-F238E27FC236}">
                  <a16:creationId xmlns:a16="http://schemas.microsoft.com/office/drawing/2014/main" id="{913E7BBD-7DFC-43D6-B049-62AFBF2C57CD}"/>
                </a:ext>
              </a:extLst>
            </p:cNvPr>
            <p:cNvSpPr>
              <a:spLocks/>
            </p:cNvSpPr>
            <p:nvPr/>
          </p:nvSpPr>
          <p:spPr bwMode="auto">
            <a:xfrm>
              <a:off x="3350438" y="3892287"/>
              <a:ext cx="0" cy="1712993"/>
            </a:xfrm>
            <a:custGeom>
              <a:avLst/>
              <a:gdLst>
                <a:gd name="T0" fmla="*/ 241 h 241"/>
                <a:gd name="T1" fmla="*/ 1 h 241"/>
                <a:gd name="T2" fmla="*/ 0 h 241"/>
              </a:gdLst>
              <a:ahLst/>
              <a:cxnLst>
                <a:cxn ang="0">
                  <a:pos x="0" y="T0"/>
                </a:cxn>
                <a:cxn ang="0">
                  <a:pos x="0" y="T1"/>
                </a:cxn>
                <a:cxn ang="0">
                  <a:pos x="0" y="T2"/>
                </a:cxn>
              </a:cxnLst>
              <a:rect l="0" t="0" r="r" b="b"/>
              <a:pathLst>
                <a:path h="241">
                  <a:moveTo>
                    <a:pt x="0" y="241"/>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2838226A-65A0-432C-AA2A-72793C1BC082}"/>
                </a:ext>
              </a:extLst>
            </p:cNvPr>
            <p:cNvSpPr>
              <a:spLocks/>
            </p:cNvSpPr>
            <p:nvPr/>
          </p:nvSpPr>
          <p:spPr bwMode="auto">
            <a:xfrm>
              <a:off x="3350438" y="3899699"/>
              <a:ext cx="517710" cy="0"/>
            </a:xfrm>
            <a:custGeom>
              <a:avLst/>
              <a:gdLst>
                <a:gd name="T0" fmla="*/ 0 w 73"/>
                <a:gd name="T1" fmla="*/ 72 w 73"/>
                <a:gd name="T2" fmla="*/ 73 w 73"/>
              </a:gdLst>
              <a:ahLst/>
              <a:cxnLst>
                <a:cxn ang="0">
                  <a:pos x="T0" y="0"/>
                </a:cxn>
                <a:cxn ang="0">
                  <a:pos x="T1" y="0"/>
                </a:cxn>
                <a:cxn ang="0">
                  <a:pos x="T2" y="0"/>
                </a:cxn>
              </a:cxnLst>
              <a:rect l="0" t="0" r="r" b="b"/>
              <a:pathLst>
                <a:path w="73">
                  <a:moveTo>
                    <a:pt x="0" y="0"/>
                  </a:moveTo>
                  <a:lnTo>
                    <a:pt x="72" y="0"/>
                  </a:lnTo>
                  <a:lnTo>
                    <a:pt x="73"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a:extLst>
                <a:ext uri="{FF2B5EF4-FFF2-40B4-BE49-F238E27FC236}">
                  <a16:creationId xmlns:a16="http://schemas.microsoft.com/office/drawing/2014/main" id="{50B88364-A4CC-4684-9120-FAB1CBA99297}"/>
                </a:ext>
              </a:extLst>
            </p:cNvPr>
            <p:cNvSpPr>
              <a:spLocks/>
            </p:cNvSpPr>
            <p:nvPr/>
          </p:nvSpPr>
          <p:spPr bwMode="auto">
            <a:xfrm>
              <a:off x="3861795" y="3899699"/>
              <a:ext cx="0" cy="1712993"/>
            </a:xfrm>
            <a:custGeom>
              <a:avLst/>
              <a:gdLst>
                <a:gd name="T0" fmla="*/ 0 h 241"/>
                <a:gd name="T1" fmla="*/ 240 h 241"/>
                <a:gd name="T2" fmla="*/ 241 h 241"/>
              </a:gdLst>
              <a:ahLst/>
              <a:cxnLst>
                <a:cxn ang="0">
                  <a:pos x="0" y="T0"/>
                </a:cxn>
                <a:cxn ang="0">
                  <a:pos x="0" y="T1"/>
                </a:cxn>
                <a:cxn ang="0">
                  <a:pos x="0" y="T2"/>
                </a:cxn>
              </a:cxnLst>
              <a:rect l="0" t="0" r="r" b="b"/>
              <a:pathLst>
                <a:path h="241">
                  <a:moveTo>
                    <a:pt x="0" y="0"/>
                  </a:moveTo>
                  <a:lnTo>
                    <a:pt x="0" y="240"/>
                  </a:lnTo>
                  <a:lnTo>
                    <a:pt x="0" y="241"/>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a16="http://schemas.microsoft.com/office/drawing/2014/main" id="{D04ED5F1-F61B-4713-8F91-DF4A5EEF2DC2}"/>
                </a:ext>
              </a:extLst>
            </p:cNvPr>
            <p:cNvSpPr>
              <a:spLocks/>
            </p:cNvSpPr>
            <p:nvPr/>
          </p:nvSpPr>
          <p:spPr bwMode="auto">
            <a:xfrm>
              <a:off x="3343027" y="5605280"/>
              <a:ext cx="518768" cy="0"/>
            </a:xfrm>
            <a:custGeom>
              <a:avLst/>
              <a:gdLst>
                <a:gd name="T0" fmla="*/ 73 w 73"/>
                <a:gd name="T1" fmla="*/ 1 w 73"/>
                <a:gd name="T2" fmla="*/ 0 w 73"/>
              </a:gdLst>
              <a:ahLst/>
              <a:cxnLst>
                <a:cxn ang="0">
                  <a:pos x="T0" y="0"/>
                </a:cxn>
                <a:cxn ang="0">
                  <a:pos x="T1" y="0"/>
                </a:cxn>
                <a:cxn ang="0">
                  <a:pos x="T2" y="0"/>
                </a:cxn>
              </a:cxnLst>
              <a:rect l="0" t="0" r="r" b="b"/>
              <a:pathLst>
                <a:path w="73">
                  <a:moveTo>
                    <a:pt x="73" y="0"/>
                  </a:moveTo>
                  <a:lnTo>
                    <a:pt x="1" y="0"/>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A2323A64-42D6-4857-B050-CBD57103E6EB}"/>
                </a:ext>
              </a:extLst>
            </p:cNvPr>
            <p:cNvSpPr>
              <a:spLocks/>
            </p:cNvSpPr>
            <p:nvPr/>
          </p:nvSpPr>
          <p:spPr bwMode="auto">
            <a:xfrm>
              <a:off x="3605587" y="3530208"/>
              <a:ext cx="0" cy="369490"/>
            </a:xfrm>
            <a:custGeom>
              <a:avLst/>
              <a:gdLst>
                <a:gd name="T0" fmla="*/ 52 h 52"/>
                <a:gd name="T1" fmla="*/ 1 h 52"/>
                <a:gd name="T2" fmla="*/ 0 h 52"/>
              </a:gdLst>
              <a:ahLst/>
              <a:cxnLst>
                <a:cxn ang="0">
                  <a:pos x="0" y="T0"/>
                </a:cxn>
                <a:cxn ang="0">
                  <a:pos x="0" y="T1"/>
                </a:cxn>
                <a:cxn ang="0">
                  <a:pos x="0" y="T2"/>
                </a:cxn>
              </a:cxnLst>
              <a:rect l="0" t="0" r="r" b="b"/>
              <a:pathLst>
                <a:path h="52">
                  <a:moveTo>
                    <a:pt x="0" y="52"/>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4DAEA571-1181-401F-88C3-9A3B9ADF80AA}"/>
                </a:ext>
              </a:extLst>
            </p:cNvPr>
            <p:cNvSpPr>
              <a:spLocks/>
            </p:cNvSpPr>
            <p:nvPr/>
          </p:nvSpPr>
          <p:spPr bwMode="auto">
            <a:xfrm>
              <a:off x="3591824" y="3537620"/>
              <a:ext cx="34938"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FA9208DA-2332-406D-83F0-8BBAB6C516AA}"/>
                </a:ext>
              </a:extLst>
            </p:cNvPr>
            <p:cNvSpPr>
              <a:spLocks/>
            </p:cNvSpPr>
            <p:nvPr/>
          </p:nvSpPr>
          <p:spPr bwMode="auto">
            <a:xfrm>
              <a:off x="3605587" y="3899699"/>
              <a:ext cx="0" cy="376901"/>
            </a:xfrm>
            <a:custGeom>
              <a:avLst/>
              <a:gdLst>
                <a:gd name="T0" fmla="*/ 0 h 53"/>
                <a:gd name="T1" fmla="*/ 52 h 53"/>
                <a:gd name="T2" fmla="*/ 53 h 53"/>
              </a:gdLst>
              <a:ahLst/>
              <a:cxnLst>
                <a:cxn ang="0">
                  <a:pos x="0" y="T0"/>
                </a:cxn>
                <a:cxn ang="0">
                  <a:pos x="0" y="T1"/>
                </a:cxn>
                <a:cxn ang="0">
                  <a:pos x="0" y="T2"/>
                </a:cxn>
              </a:cxnLst>
              <a:rect l="0" t="0" r="r" b="b"/>
              <a:pathLst>
                <a:path h="53">
                  <a:moveTo>
                    <a:pt x="0" y="0"/>
                  </a:moveTo>
                  <a:lnTo>
                    <a:pt x="0" y="52"/>
                  </a:lnTo>
                  <a:lnTo>
                    <a:pt x="0" y="53"/>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8BBA3A4B-7E91-4662-B9BB-E91011AA311B}"/>
                </a:ext>
              </a:extLst>
            </p:cNvPr>
            <p:cNvSpPr>
              <a:spLocks/>
            </p:cNvSpPr>
            <p:nvPr/>
          </p:nvSpPr>
          <p:spPr bwMode="auto">
            <a:xfrm>
              <a:off x="3591824" y="4269188"/>
              <a:ext cx="34938" cy="0"/>
            </a:xfrm>
            <a:custGeom>
              <a:avLst/>
              <a:gdLst>
                <a:gd name="T0" fmla="*/ 0 w 5"/>
                <a:gd name="T1" fmla="*/ 4 w 5"/>
                <a:gd name="T2" fmla="*/ 5 w 5"/>
              </a:gdLst>
              <a:ahLst/>
              <a:cxnLst>
                <a:cxn ang="0">
                  <a:pos x="T0" y="0"/>
                </a:cxn>
                <a:cxn ang="0">
                  <a:pos x="T1" y="0"/>
                </a:cxn>
                <a:cxn ang="0">
                  <a:pos x="T2" y="0"/>
                </a:cxn>
              </a:cxnLst>
              <a:rect l="0" t="0" r="r" b="b"/>
              <a:pathLst>
                <a:path w="5">
                  <a:moveTo>
                    <a:pt x="0" y="0"/>
                  </a:moveTo>
                  <a:lnTo>
                    <a:pt x="4" y="0"/>
                  </a:lnTo>
                  <a:lnTo>
                    <a:pt x="5"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D0B4F5A0-2373-4D79-AD65-C6EACBDF0EBE}"/>
                </a:ext>
              </a:extLst>
            </p:cNvPr>
            <p:cNvSpPr>
              <a:spLocks/>
            </p:cNvSpPr>
            <p:nvPr/>
          </p:nvSpPr>
          <p:spPr bwMode="auto">
            <a:xfrm>
              <a:off x="1474404" y="5605280"/>
              <a:ext cx="49760" cy="0"/>
            </a:xfrm>
            <a:custGeom>
              <a:avLst/>
              <a:gdLst>
                <a:gd name="T0" fmla="*/ 0 w 7"/>
                <a:gd name="T1" fmla="*/ 6 w 7"/>
                <a:gd name="T2" fmla="*/ 7 w 7"/>
              </a:gdLst>
              <a:ahLst/>
              <a:cxnLst>
                <a:cxn ang="0">
                  <a:pos x="T0" y="0"/>
                </a:cxn>
                <a:cxn ang="0">
                  <a:pos x="T1" y="0"/>
                </a:cxn>
                <a:cxn ang="0">
                  <a:pos x="T2" y="0"/>
                </a:cxn>
              </a:cxnLst>
              <a:rect l="0" t="0" r="r" b="b"/>
              <a:pathLst>
                <a:path w="7">
                  <a:moveTo>
                    <a:pt x="0" y="0"/>
                  </a:moveTo>
                  <a:lnTo>
                    <a:pt x="6" y="0"/>
                  </a:lnTo>
                  <a:lnTo>
                    <a:pt x="7"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a:extLst>
                <a:ext uri="{FF2B5EF4-FFF2-40B4-BE49-F238E27FC236}">
                  <a16:creationId xmlns:a16="http://schemas.microsoft.com/office/drawing/2014/main" id="{BE79335A-3FD2-44CA-BBE0-92F6353F38B6}"/>
                </a:ext>
              </a:extLst>
            </p:cNvPr>
            <p:cNvSpPr>
              <a:spLocks/>
            </p:cNvSpPr>
            <p:nvPr/>
          </p:nvSpPr>
          <p:spPr bwMode="auto">
            <a:xfrm>
              <a:off x="1474404" y="4929823"/>
              <a:ext cx="49760" cy="0"/>
            </a:xfrm>
            <a:custGeom>
              <a:avLst/>
              <a:gdLst>
                <a:gd name="T0" fmla="*/ 0 w 7"/>
                <a:gd name="T1" fmla="*/ 6 w 7"/>
                <a:gd name="T2" fmla="*/ 7 w 7"/>
              </a:gdLst>
              <a:ahLst/>
              <a:cxnLst>
                <a:cxn ang="0">
                  <a:pos x="T0" y="0"/>
                </a:cxn>
                <a:cxn ang="0">
                  <a:pos x="T1" y="0"/>
                </a:cxn>
                <a:cxn ang="0">
                  <a:pos x="T2" y="0"/>
                </a:cxn>
              </a:cxnLst>
              <a:rect l="0" t="0" r="r" b="b"/>
              <a:pathLst>
                <a:path w="7">
                  <a:moveTo>
                    <a:pt x="0" y="0"/>
                  </a:moveTo>
                  <a:lnTo>
                    <a:pt x="6" y="0"/>
                  </a:lnTo>
                  <a:lnTo>
                    <a:pt x="7"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993CFEB3-6B74-41A7-AAE1-A9B40973BDF7}"/>
                </a:ext>
              </a:extLst>
            </p:cNvPr>
            <p:cNvSpPr>
              <a:spLocks/>
            </p:cNvSpPr>
            <p:nvPr/>
          </p:nvSpPr>
          <p:spPr bwMode="auto">
            <a:xfrm>
              <a:off x="1474404" y="4261777"/>
              <a:ext cx="49760" cy="0"/>
            </a:xfrm>
            <a:custGeom>
              <a:avLst/>
              <a:gdLst>
                <a:gd name="T0" fmla="*/ 0 w 7"/>
                <a:gd name="T1" fmla="*/ 6 w 7"/>
                <a:gd name="T2" fmla="*/ 7 w 7"/>
              </a:gdLst>
              <a:ahLst/>
              <a:cxnLst>
                <a:cxn ang="0">
                  <a:pos x="T0" y="0"/>
                </a:cxn>
                <a:cxn ang="0">
                  <a:pos x="T1" y="0"/>
                </a:cxn>
                <a:cxn ang="0">
                  <a:pos x="T2" y="0"/>
                </a:cxn>
              </a:cxnLst>
              <a:rect l="0" t="0" r="r" b="b"/>
              <a:pathLst>
                <a:path w="7">
                  <a:moveTo>
                    <a:pt x="0" y="0"/>
                  </a:moveTo>
                  <a:lnTo>
                    <a:pt x="6" y="0"/>
                  </a:lnTo>
                  <a:lnTo>
                    <a:pt x="7"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9">
              <a:extLst>
                <a:ext uri="{FF2B5EF4-FFF2-40B4-BE49-F238E27FC236}">
                  <a16:creationId xmlns:a16="http://schemas.microsoft.com/office/drawing/2014/main" id="{D05B7285-7D93-4844-B4E2-27BC9BE0E337}"/>
                </a:ext>
              </a:extLst>
            </p:cNvPr>
            <p:cNvSpPr>
              <a:spLocks/>
            </p:cNvSpPr>
            <p:nvPr/>
          </p:nvSpPr>
          <p:spPr bwMode="auto">
            <a:xfrm>
              <a:off x="1474404" y="3587379"/>
              <a:ext cx="49760" cy="0"/>
            </a:xfrm>
            <a:custGeom>
              <a:avLst/>
              <a:gdLst>
                <a:gd name="T0" fmla="*/ 0 w 7"/>
                <a:gd name="T1" fmla="*/ 6 w 7"/>
                <a:gd name="T2" fmla="*/ 7 w 7"/>
              </a:gdLst>
              <a:ahLst/>
              <a:cxnLst>
                <a:cxn ang="0">
                  <a:pos x="T0" y="0"/>
                </a:cxn>
                <a:cxn ang="0">
                  <a:pos x="T1" y="0"/>
                </a:cxn>
                <a:cxn ang="0">
                  <a:pos x="T2" y="0"/>
                </a:cxn>
              </a:cxnLst>
              <a:rect l="0" t="0" r="r" b="b"/>
              <a:pathLst>
                <a:path w="7">
                  <a:moveTo>
                    <a:pt x="0" y="0"/>
                  </a:moveTo>
                  <a:lnTo>
                    <a:pt x="6" y="0"/>
                  </a:lnTo>
                  <a:lnTo>
                    <a:pt x="7"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6080F91D-E791-4B20-AD2B-6222B05F35F3}"/>
                </a:ext>
              </a:extLst>
            </p:cNvPr>
            <p:cNvSpPr>
              <a:spLocks/>
            </p:cNvSpPr>
            <p:nvPr/>
          </p:nvSpPr>
          <p:spPr bwMode="auto">
            <a:xfrm>
              <a:off x="1474404" y="5555521"/>
              <a:ext cx="0" cy="49760"/>
            </a:xfrm>
            <a:custGeom>
              <a:avLst/>
              <a:gdLst>
                <a:gd name="T0" fmla="*/ 7 h 7"/>
                <a:gd name="T1" fmla="*/ 1 h 7"/>
                <a:gd name="T2" fmla="*/ 0 h 7"/>
              </a:gdLst>
              <a:ahLst/>
              <a:cxnLst>
                <a:cxn ang="0">
                  <a:pos x="0" y="T0"/>
                </a:cxn>
                <a:cxn ang="0">
                  <a:pos x="0" y="T1"/>
                </a:cxn>
                <a:cxn ang="0">
                  <a:pos x="0" y="T2"/>
                </a:cxn>
              </a:cxnLst>
              <a:rect l="0" t="0" r="r" b="b"/>
              <a:pathLst>
                <a:path h="7">
                  <a:moveTo>
                    <a:pt x="0" y="7"/>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157CDC66-202A-4F8E-9631-AE2EC328C061}"/>
                </a:ext>
              </a:extLst>
            </p:cNvPr>
            <p:cNvSpPr>
              <a:spLocks/>
            </p:cNvSpPr>
            <p:nvPr/>
          </p:nvSpPr>
          <p:spPr bwMode="auto">
            <a:xfrm>
              <a:off x="2326665" y="5555521"/>
              <a:ext cx="0" cy="49760"/>
            </a:xfrm>
            <a:custGeom>
              <a:avLst/>
              <a:gdLst>
                <a:gd name="T0" fmla="*/ 7 h 7"/>
                <a:gd name="T1" fmla="*/ 1 h 7"/>
                <a:gd name="T2" fmla="*/ 0 h 7"/>
              </a:gdLst>
              <a:ahLst/>
              <a:cxnLst>
                <a:cxn ang="0">
                  <a:pos x="0" y="T0"/>
                </a:cxn>
                <a:cxn ang="0">
                  <a:pos x="0" y="T1"/>
                </a:cxn>
                <a:cxn ang="0">
                  <a:pos x="0" y="T2"/>
                </a:cxn>
              </a:cxnLst>
              <a:rect l="0" t="0" r="r" b="b"/>
              <a:pathLst>
                <a:path h="7">
                  <a:moveTo>
                    <a:pt x="0" y="7"/>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2E836340-7841-4D36-8222-5BD2ACACCB6F}"/>
                </a:ext>
              </a:extLst>
            </p:cNvPr>
            <p:cNvSpPr>
              <a:spLocks/>
            </p:cNvSpPr>
            <p:nvPr/>
          </p:nvSpPr>
          <p:spPr bwMode="auto">
            <a:xfrm>
              <a:off x="3178927" y="5555521"/>
              <a:ext cx="0" cy="49760"/>
            </a:xfrm>
            <a:custGeom>
              <a:avLst/>
              <a:gdLst>
                <a:gd name="T0" fmla="*/ 7 h 7"/>
                <a:gd name="T1" fmla="*/ 1 h 7"/>
                <a:gd name="T2" fmla="*/ 0 h 7"/>
              </a:gdLst>
              <a:ahLst/>
              <a:cxnLst>
                <a:cxn ang="0">
                  <a:pos x="0" y="T0"/>
                </a:cxn>
                <a:cxn ang="0">
                  <a:pos x="0" y="T1"/>
                </a:cxn>
                <a:cxn ang="0">
                  <a:pos x="0" y="T2"/>
                </a:cxn>
              </a:cxnLst>
              <a:rect l="0" t="0" r="r" b="b"/>
              <a:pathLst>
                <a:path h="7">
                  <a:moveTo>
                    <a:pt x="0" y="7"/>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a:extLst>
                <a:ext uri="{FF2B5EF4-FFF2-40B4-BE49-F238E27FC236}">
                  <a16:creationId xmlns:a16="http://schemas.microsoft.com/office/drawing/2014/main" id="{3EDB530E-85EA-4BB5-B4AE-E0080F29AB0D}"/>
                </a:ext>
              </a:extLst>
            </p:cNvPr>
            <p:cNvSpPr>
              <a:spLocks/>
            </p:cNvSpPr>
            <p:nvPr/>
          </p:nvSpPr>
          <p:spPr bwMode="auto">
            <a:xfrm>
              <a:off x="4032248" y="5555521"/>
              <a:ext cx="0" cy="49760"/>
            </a:xfrm>
            <a:custGeom>
              <a:avLst/>
              <a:gdLst>
                <a:gd name="T0" fmla="*/ 7 h 7"/>
                <a:gd name="T1" fmla="*/ 1 h 7"/>
                <a:gd name="T2" fmla="*/ 0 h 7"/>
              </a:gdLst>
              <a:ahLst/>
              <a:cxnLst>
                <a:cxn ang="0">
                  <a:pos x="0" y="T0"/>
                </a:cxn>
                <a:cxn ang="0">
                  <a:pos x="0" y="T1"/>
                </a:cxn>
                <a:cxn ang="0">
                  <a:pos x="0" y="T2"/>
                </a:cxn>
              </a:cxnLst>
              <a:rect l="0" t="0" r="r" b="b"/>
              <a:pathLst>
                <a:path h="7">
                  <a:moveTo>
                    <a:pt x="0" y="7"/>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16CEE222-0BCC-4AEA-8FF5-E978F75F9573}"/>
                </a:ext>
              </a:extLst>
            </p:cNvPr>
            <p:cNvSpPr>
              <a:spLocks/>
            </p:cNvSpPr>
            <p:nvPr/>
          </p:nvSpPr>
          <p:spPr bwMode="auto">
            <a:xfrm>
              <a:off x="1474404" y="3040026"/>
              <a:ext cx="0" cy="2565255"/>
            </a:xfrm>
            <a:custGeom>
              <a:avLst/>
              <a:gdLst>
                <a:gd name="T0" fmla="*/ 361 h 361"/>
                <a:gd name="T1" fmla="*/ 1 h 361"/>
                <a:gd name="T2" fmla="*/ 0 h 361"/>
              </a:gdLst>
              <a:ahLst/>
              <a:cxnLst>
                <a:cxn ang="0">
                  <a:pos x="0" y="T0"/>
                </a:cxn>
                <a:cxn ang="0">
                  <a:pos x="0" y="T1"/>
                </a:cxn>
                <a:cxn ang="0">
                  <a:pos x="0" y="T2"/>
                </a:cxn>
              </a:cxnLst>
              <a:rect l="0" t="0" r="r" b="b"/>
              <a:pathLst>
                <a:path h="361">
                  <a:moveTo>
                    <a:pt x="0" y="361"/>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18DCDEA8-AB57-4E8A-836E-59FA1160B2AB}"/>
                </a:ext>
              </a:extLst>
            </p:cNvPr>
            <p:cNvSpPr>
              <a:spLocks/>
            </p:cNvSpPr>
            <p:nvPr/>
          </p:nvSpPr>
          <p:spPr bwMode="auto">
            <a:xfrm>
              <a:off x="4032248" y="3040026"/>
              <a:ext cx="0" cy="2565255"/>
            </a:xfrm>
            <a:custGeom>
              <a:avLst/>
              <a:gdLst>
                <a:gd name="T0" fmla="*/ 361 h 361"/>
                <a:gd name="T1" fmla="*/ 1 h 361"/>
                <a:gd name="T2" fmla="*/ 0 h 361"/>
              </a:gdLst>
              <a:ahLst/>
              <a:cxnLst>
                <a:cxn ang="0">
                  <a:pos x="0" y="T0"/>
                </a:cxn>
                <a:cxn ang="0">
                  <a:pos x="0" y="T1"/>
                </a:cxn>
                <a:cxn ang="0">
                  <a:pos x="0" y="T2"/>
                </a:cxn>
              </a:cxnLst>
              <a:rect l="0" t="0" r="r" b="b"/>
              <a:pathLst>
                <a:path h="361">
                  <a:moveTo>
                    <a:pt x="0" y="361"/>
                  </a:moveTo>
                  <a:lnTo>
                    <a:pt x="0" y="1"/>
                  </a:lnTo>
                  <a:lnTo>
                    <a:pt x="0"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D50D1482-C1A4-496D-B504-DAF8F55E589A}"/>
                </a:ext>
              </a:extLst>
            </p:cNvPr>
            <p:cNvSpPr>
              <a:spLocks/>
            </p:cNvSpPr>
            <p:nvPr/>
          </p:nvSpPr>
          <p:spPr bwMode="auto">
            <a:xfrm>
              <a:off x="1474404" y="5605280"/>
              <a:ext cx="2564196" cy="0"/>
            </a:xfrm>
            <a:custGeom>
              <a:avLst/>
              <a:gdLst>
                <a:gd name="T0" fmla="*/ 0 w 361"/>
                <a:gd name="T1" fmla="*/ 360 w 361"/>
                <a:gd name="T2" fmla="*/ 361 w 361"/>
              </a:gdLst>
              <a:ahLst/>
              <a:cxnLst>
                <a:cxn ang="0">
                  <a:pos x="T0" y="0"/>
                </a:cxn>
                <a:cxn ang="0">
                  <a:pos x="T1" y="0"/>
                </a:cxn>
                <a:cxn ang="0">
                  <a:pos x="T2" y="0"/>
                </a:cxn>
              </a:cxnLst>
              <a:rect l="0" t="0" r="r" b="b"/>
              <a:pathLst>
                <a:path w="361">
                  <a:moveTo>
                    <a:pt x="0" y="0"/>
                  </a:moveTo>
                  <a:lnTo>
                    <a:pt x="360" y="0"/>
                  </a:lnTo>
                  <a:lnTo>
                    <a:pt x="361"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a:extLst>
                <a:ext uri="{FF2B5EF4-FFF2-40B4-BE49-F238E27FC236}">
                  <a16:creationId xmlns:a16="http://schemas.microsoft.com/office/drawing/2014/main" id="{3A4CEDF9-E2AC-4CEE-BF0A-B01CDD6C4021}"/>
                </a:ext>
              </a:extLst>
            </p:cNvPr>
            <p:cNvSpPr>
              <a:spLocks/>
            </p:cNvSpPr>
            <p:nvPr/>
          </p:nvSpPr>
          <p:spPr bwMode="auto">
            <a:xfrm>
              <a:off x="1474404" y="3047437"/>
              <a:ext cx="2564196" cy="0"/>
            </a:xfrm>
            <a:custGeom>
              <a:avLst/>
              <a:gdLst>
                <a:gd name="T0" fmla="*/ 0 w 361"/>
                <a:gd name="T1" fmla="*/ 360 w 361"/>
                <a:gd name="T2" fmla="*/ 361 w 361"/>
              </a:gdLst>
              <a:ahLst/>
              <a:cxnLst>
                <a:cxn ang="0">
                  <a:pos x="T0" y="0"/>
                </a:cxn>
                <a:cxn ang="0">
                  <a:pos x="T1" y="0"/>
                </a:cxn>
                <a:cxn ang="0">
                  <a:pos x="T2" y="0"/>
                </a:cxn>
              </a:cxnLst>
              <a:rect l="0" t="0" r="r" b="b"/>
              <a:pathLst>
                <a:path w="361">
                  <a:moveTo>
                    <a:pt x="0" y="0"/>
                  </a:moveTo>
                  <a:lnTo>
                    <a:pt x="360" y="0"/>
                  </a:lnTo>
                  <a:lnTo>
                    <a:pt x="361" y="0"/>
                  </a:lnTo>
                </a:path>
              </a:pathLst>
            </a:custGeom>
            <a:noFill/>
            <a:ln w="7">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BFB80105-032B-4607-A035-57B656785841}"/>
                </a:ext>
              </a:extLst>
            </p:cNvPr>
            <p:cNvSpPr>
              <a:spLocks noChangeArrowheads="1"/>
            </p:cNvSpPr>
            <p:nvPr/>
          </p:nvSpPr>
          <p:spPr bwMode="auto">
            <a:xfrm>
              <a:off x="1332537" y="551952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0</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1" name="Rectangle 51">
              <a:extLst>
                <a:ext uri="{FF2B5EF4-FFF2-40B4-BE49-F238E27FC236}">
                  <a16:creationId xmlns:a16="http://schemas.microsoft.com/office/drawing/2014/main" id="{18284893-6514-4899-AEF7-A194C8AE5E08}"/>
                </a:ext>
              </a:extLst>
            </p:cNvPr>
            <p:cNvSpPr>
              <a:spLocks noChangeArrowheads="1"/>
            </p:cNvSpPr>
            <p:nvPr/>
          </p:nvSpPr>
          <p:spPr bwMode="auto">
            <a:xfrm>
              <a:off x="1332536" y="4787957"/>
              <a:ext cx="2210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1</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2" name="Rectangle 53">
              <a:extLst>
                <a:ext uri="{FF2B5EF4-FFF2-40B4-BE49-F238E27FC236}">
                  <a16:creationId xmlns:a16="http://schemas.microsoft.com/office/drawing/2014/main" id="{BC42E249-1476-4F70-A795-27E77CF7958A}"/>
                </a:ext>
              </a:extLst>
            </p:cNvPr>
            <p:cNvSpPr>
              <a:spLocks noChangeArrowheads="1"/>
            </p:cNvSpPr>
            <p:nvPr/>
          </p:nvSpPr>
          <p:spPr bwMode="auto">
            <a:xfrm>
              <a:off x="1332537" y="412109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2</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3" name="Rectangle 55">
              <a:extLst>
                <a:ext uri="{FF2B5EF4-FFF2-40B4-BE49-F238E27FC236}">
                  <a16:creationId xmlns:a16="http://schemas.microsoft.com/office/drawing/2014/main" id="{2E4E027E-4BF7-432E-85DC-AD4BC2FB23AB}"/>
                </a:ext>
              </a:extLst>
            </p:cNvPr>
            <p:cNvSpPr>
              <a:spLocks noChangeArrowheads="1"/>
            </p:cNvSpPr>
            <p:nvPr/>
          </p:nvSpPr>
          <p:spPr bwMode="auto">
            <a:xfrm>
              <a:off x="1332537" y="346430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3</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4" name="Rectangle 57">
              <a:extLst>
                <a:ext uri="{FF2B5EF4-FFF2-40B4-BE49-F238E27FC236}">
                  <a16:creationId xmlns:a16="http://schemas.microsoft.com/office/drawing/2014/main" id="{7151C89C-3E49-4D8E-8D5D-48B56E98E016}"/>
                </a:ext>
              </a:extLst>
            </p:cNvPr>
            <p:cNvSpPr>
              <a:spLocks noChangeArrowheads="1"/>
            </p:cNvSpPr>
            <p:nvPr/>
          </p:nvSpPr>
          <p:spPr bwMode="auto">
            <a:xfrm>
              <a:off x="1651065" y="5661393"/>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Set 1</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5" name="Rectangle 58">
              <a:extLst>
                <a:ext uri="{FF2B5EF4-FFF2-40B4-BE49-F238E27FC236}">
                  <a16:creationId xmlns:a16="http://schemas.microsoft.com/office/drawing/2014/main" id="{3F4CF4CF-1E58-49E6-A1F9-4AC64281021F}"/>
                </a:ext>
              </a:extLst>
            </p:cNvPr>
            <p:cNvSpPr>
              <a:spLocks noChangeArrowheads="1"/>
            </p:cNvSpPr>
            <p:nvPr/>
          </p:nvSpPr>
          <p:spPr bwMode="auto">
            <a:xfrm>
              <a:off x="2512658" y="5661393"/>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Set 2</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6" name="Rectangle 59">
              <a:extLst>
                <a:ext uri="{FF2B5EF4-FFF2-40B4-BE49-F238E27FC236}">
                  <a16:creationId xmlns:a16="http://schemas.microsoft.com/office/drawing/2014/main" id="{DBF3CF75-722F-4817-8EBD-589B678B4DB1}"/>
                </a:ext>
              </a:extLst>
            </p:cNvPr>
            <p:cNvSpPr>
              <a:spLocks noChangeArrowheads="1"/>
            </p:cNvSpPr>
            <p:nvPr/>
          </p:nvSpPr>
          <p:spPr bwMode="auto">
            <a:xfrm>
              <a:off x="3448898" y="5661393"/>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rgbClr val="000000"/>
                  </a:solidFill>
                  <a:effectLst/>
                  <a:latin typeface="Arial" pitchFamily="34" charset="0"/>
                  <a:cs typeface="Arial" pitchFamily="34" charset="0"/>
                </a:rPr>
                <a:t>Set 3</a:t>
              </a: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57" name="Rectangle 61">
              <a:extLst>
                <a:ext uri="{FF2B5EF4-FFF2-40B4-BE49-F238E27FC236}">
                  <a16:creationId xmlns:a16="http://schemas.microsoft.com/office/drawing/2014/main" id="{D61621E6-4E01-4AB5-B83B-2499FEF30483}"/>
                </a:ext>
              </a:extLst>
            </p:cNvPr>
            <p:cNvSpPr>
              <a:spLocks noChangeArrowheads="1"/>
            </p:cNvSpPr>
            <p:nvPr/>
          </p:nvSpPr>
          <p:spPr bwMode="auto">
            <a:xfrm>
              <a:off x="2396420" y="5895201"/>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Dataset</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8" name="TextBox 57">
              <a:extLst>
                <a:ext uri="{FF2B5EF4-FFF2-40B4-BE49-F238E27FC236}">
                  <a16:creationId xmlns:a16="http://schemas.microsoft.com/office/drawing/2014/main" id="{C61298E4-29D5-43F9-9328-A3DC5118CF9E}"/>
                </a:ext>
              </a:extLst>
            </p:cNvPr>
            <p:cNvSpPr txBox="1"/>
            <p:nvPr/>
          </p:nvSpPr>
          <p:spPr>
            <a:xfrm>
              <a:off x="1695082" y="5299212"/>
              <a:ext cx="441146" cy="369332"/>
            </a:xfrm>
            <a:prstGeom prst="rect">
              <a:avLst/>
            </a:prstGeom>
            <a:noFill/>
          </p:spPr>
          <p:txBody>
            <a:bodyPr wrap="none" rtlCol="0">
              <a:spAutoFit/>
            </a:bodyPr>
            <a:lstStyle/>
            <a:p>
              <a:r>
                <a:rPr lang="en-US" dirty="0"/>
                <a:t>45</a:t>
              </a:r>
            </a:p>
          </p:txBody>
        </p:sp>
        <p:sp>
          <p:nvSpPr>
            <p:cNvPr id="59" name="TextBox 58">
              <a:extLst>
                <a:ext uri="{FF2B5EF4-FFF2-40B4-BE49-F238E27FC236}">
                  <a16:creationId xmlns:a16="http://schemas.microsoft.com/office/drawing/2014/main" id="{0A5DAE9B-7E9D-46CF-92B4-3068056FA3B9}"/>
                </a:ext>
              </a:extLst>
            </p:cNvPr>
            <p:cNvSpPr txBox="1"/>
            <p:nvPr/>
          </p:nvSpPr>
          <p:spPr>
            <a:xfrm>
              <a:off x="2578315" y="5299212"/>
              <a:ext cx="441146" cy="369332"/>
            </a:xfrm>
            <a:prstGeom prst="rect">
              <a:avLst/>
            </a:prstGeom>
            <a:noFill/>
          </p:spPr>
          <p:txBody>
            <a:bodyPr wrap="none" rtlCol="0">
              <a:spAutoFit/>
            </a:bodyPr>
            <a:lstStyle/>
            <a:p>
              <a:r>
                <a:rPr lang="en-US" dirty="0"/>
                <a:t>27</a:t>
              </a:r>
            </a:p>
          </p:txBody>
        </p:sp>
        <p:sp>
          <p:nvSpPr>
            <p:cNvPr id="60" name="TextBox 59">
              <a:extLst>
                <a:ext uri="{FF2B5EF4-FFF2-40B4-BE49-F238E27FC236}">
                  <a16:creationId xmlns:a16="http://schemas.microsoft.com/office/drawing/2014/main" id="{6A28CD9F-B52E-42B1-9A3B-A19D169DD099}"/>
                </a:ext>
              </a:extLst>
            </p:cNvPr>
            <p:cNvSpPr txBox="1"/>
            <p:nvPr/>
          </p:nvSpPr>
          <p:spPr>
            <a:xfrm>
              <a:off x="3380793" y="5299212"/>
              <a:ext cx="441146" cy="369332"/>
            </a:xfrm>
            <a:prstGeom prst="rect">
              <a:avLst/>
            </a:prstGeom>
            <a:noFill/>
          </p:spPr>
          <p:txBody>
            <a:bodyPr wrap="none" rtlCol="0">
              <a:spAutoFit/>
            </a:bodyPr>
            <a:lstStyle/>
            <a:p>
              <a:r>
                <a:rPr lang="en-US" dirty="0"/>
                <a:t>16</a:t>
              </a:r>
            </a:p>
          </p:txBody>
        </p:sp>
        <p:sp>
          <p:nvSpPr>
            <p:cNvPr id="61" name="Rectangle 61">
              <a:extLst>
                <a:ext uri="{FF2B5EF4-FFF2-40B4-BE49-F238E27FC236}">
                  <a16:creationId xmlns:a16="http://schemas.microsoft.com/office/drawing/2014/main" id="{30CC4D6B-0FEF-4AC2-901C-ABA63A528DDE}"/>
                </a:ext>
              </a:extLst>
            </p:cNvPr>
            <p:cNvSpPr>
              <a:spLocks noChangeArrowheads="1"/>
            </p:cNvSpPr>
            <p:nvPr/>
          </p:nvSpPr>
          <p:spPr bwMode="auto">
            <a:xfrm>
              <a:off x="618381" y="4130352"/>
              <a:ext cx="524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Mean</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1" name="Group 100">
            <a:extLst>
              <a:ext uri="{FF2B5EF4-FFF2-40B4-BE49-F238E27FC236}">
                <a16:creationId xmlns:a16="http://schemas.microsoft.com/office/drawing/2014/main" id="{2FA906AE-DDD3-414B-BA02-41E52E0A401F}"/>
              </a:ext>
            </a:extLst>
          </p:cNvPr>
          <p:cNvGrpSpPr/>
          <p:nvPr/>
        </p:nvGrpSpPr>
        <p:grpSpPr>
          <a:xfrm>
            <a:off x="4367703" y="2891533"/>
            <a:ext cx="3557097" cy="3280667"/>
            <a:chOff x="4215303" y="2891533"/>
            <a:chExt cx="3557097" cy="3280667"/>
          </a:xfrm>
        </p:grpSpPr>
        <p:pic>
          <p:nvPicPr>
            <p:cNvPr id="72" name="Picture 71">
              <a:extLst>
                <a:ext uri="{FF2B5EF4-FFF2-40B4-BE49-F238E27FC236}">
                  <a16:creationId xmlns:a16="http://schemas.microsoft.com/office/drawing/2014/main" id="{9079217D-B5BE-4BD0-A0B5-4C2DCD990321}"/>
                </a:ext>
              </a:extLst>
            </p:cNvPr>
            <p:cNvPicPr>
              <a:picLocks noChangeAspect="1"/>
            </p:cNvPicPr>
            <p:nvPr/>
          </p:nvPicPr>
          <p:blipFill>
            <a:blip r:embed="rId2"/>
            <a:stretch>
              <a:fillRect/>
            </a:stretch>
          </p:blipFill>
          <p:spPr>
            <a:xfrm>
              <a:off x="4900694" y="2891533"/>
              <a:ext cx="2871706" cy="3208534"/>
            </a:xfrm>
            <a:prstGeom prst="rect">
              <a:avLst/>
            </a:prstGeom>
          </p:spPr>
        </p:pic>
        <p:sp>
          <p:nvSpPr>
            <p:cNvPr id="73" name="Rectangle 57">
              <a:extLst>
                <a:ext uri="{FF2B5EF4-FFF2-40B4-BE49-F238E27FC236}">
                  <a16:creationId xmlns:a16="http://schemas.microsoft.com/office/drawing/2014/main" id="{663170C1-BF7F-4EED-936C-4A44BA3F02DB}"/>
                </a:ext>
              </a:extLst>
            </p:cNvPr>
            <p:cNvSpPr>
              <a:spLocks noChangeArrowheads="1"/>
            </p:cNvSpPr>
            <p:nvPr/>
          </p:nvSpPr>
          <p:spPr bwMode="auto">
            <a:xfrm>
              <a:off x="5243145" y="5612692"/>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Set 1</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74" name="Rectangle 58">
              <a:extLst>
                <a:ext uri="{FF2B5EF4-FFF2-40B4-BE49-F238E27FC236}">
                  <a16:creationId xmlns:a16="http://schemas.microsoft.com/office/drawing/2014/main" id="{A60FD754-9117-4919-9798-A564925FC99C}"/>
                </a:ext>
              </a:extLst>
            </p:cNvPr>
            <p:cNvSpPr>
              <a:spLocks noChangeArrowheads="1"/>
            </p:cNvSpPr>
            <p:nvPr/>
          </p:nvSpPr>
          <p:spPr bwMode="auto">
            <a:xfrm>
              <a:off x="6095407" y="5612692"/>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rgbClr val="000000"/>
                  </a:solidFill>
                  <a:effectLst/>
                  <a:latin typeface="Arial" pitchFamily="34" charset="0"/>
                  <a:cs typeface="Arial" pitchFamily="34" charset="0"/>
                </a:rPr>
                <a:t>Set 2</a:t>
              </a: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75" name="Rectangle 59">
              <a:extLst>
                <a:ext uri="{FF2B5EF4-FFF2-40B4-BE49-F238E27FC236}">
                  <a16:creationId xmlns:a16="http://schemas.microsoft.com/office/drawing/2014/main" id="{8B6554F0-748D-4F5B-945E-D373938EDB97}"/>
                </a:ext>
              </a:extLst>
            </p:cNvPr>
            <p:cNvSpPr>
              <a:spLocks noChangeArrowheads="1"/>
            </p:cNvSpPr>
            <p:nvPr/>
          </p:nvSpPr>
          <p:spPr bwMode="auto">
            <a:xfrm>
              <a:off x="6947668" y="5612692"/>
              <a:ext cx="538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rgbClr val="000000"/>
                  </a:solidFill>
                  <a:effectLst/>
                  <a:latin typeface="Arial" pitchFamily="34" charset="0"/>
                  <a:cs typeface="Arial" pitchFamily="34" charset="0"/>
                </a:rPr>
                <a:t>Set 3</a:t>
              </a: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76" name="Rectangle 61">
              <a:extLst>
                <a:ext uri="{FF2B5EF4-FFF2-40B4-BE49-F238E27FC236}">
                  <a16:creationId xmlns:a16="http://schemas.microsoft.com/office/drawing/2014/main" id="{50583B2F-74C9-4FB7-A1B4-40E5A77D4ED9}"/>
                </a:ext>
              </a:extLst>
            </p:cNvPr>
            <p:cNvSpPr>
              <a:spLocks noChangeArrowheads="1"/>
            </p:cNvSpPr>
            <p:nvPr/>
          </p:nvSpPr>
          <p:spPr bwMode="auto">
            <a:xfrm>
              <a:off x="6032062" y="5895201"/>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Dataset</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77" name="Rectangle 76">
              <a:extLst>
                <a:ext uri="{FF2B5EF4-FFF2-40B4-BE49-F238E27FC236}">
                  <a16:creationId xmlns:a16="http://schemas.microsoft.com/office/drawing/2014/main" id="{5FAA5CA0-072F-462A-95FD-5B5F6F11DDEF}"/>
                </a:ext>
              </a:extLst>
            </p:cNvPr>
            <p:cNvSpPr>
              <a:spLocks noChangeArrowheads="1"/>
            </p:cNvSpPr>
            <p:nvPr/>
          </p:nvSpPr>
          <p:spPr bwMode="auto">
            <a:xfrm>
              <a:off x="4886669" y="52963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0</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78" name="Rectangle 51">
              <a:extLst>
                <a:ext uri="{FF2B5EF4-FFF2-40B4-BE49-F238E27FC236}">
                  <a16:creationId xmlns:a16="http://schemas.microsoft.com/office/drawing/2014/main" id="{A1C5AF9F-D05F-45D2-98A1-FCB5194FEAFF}"/>
                </a:ext>
              </a:extLst>
            </p:cNvPr>
            <p:cNvSpPr>
              <a:spLocks noChangeArrowheads="1"/>
            </p:cNvSpPr>
            <p:nvPr/>
          </p:nvSpPr>
          <p:spPr bwMode="auto">
            <a:xfrm>
              <a:off x="4886669" y="462828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2</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79" name="Rectangle 53">
              <a:extLst>
                <a:ext uri="{FF2B5EF4-FFF2-40B4-BE49-F238E27FC236}">
                  <a16:creationId xmlns:a16="http://schemas.microsoft.com/office/drawing/2014/main" id="{B0DA84D8-6BA2-45C2-98FF-C3D2170ED65C}"/>
                </a:ext>
              </a:extLst>
            </p:cNvPr>
            <p:cNvSpPr>
              <a:spLocks noChangeArrowheads="1"/>
            </p:cNvSpPr>
            <p:nvPr/>
          </p:nvSpPr>
          <p:spPr bwMode="auto">
            <a:xfrm>
              <a:off x="4886669" y="395388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4</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80" name="Rectangle 55">
              <a:extLst>
                <a:ext uri="{FF2B5EF4-FFF2-40B4-BE49-F238E27FC236}">
                  <a16:creationId xmlns:a16="http://schemas.microsoft.com/office/drawing/2014/main" id="{505EC167-55DB-4B35-9665-298D90919CA9}"/>
                </a:ext>
              </a:extLst>
            </p:cNvPr>
            <p:cNvSpPr>
              <a:spLocks noChangeArrowheads="1"/>
            </p:cNvSpPr>
            <p:nvPr/>
          </p:nvSpPr>
          <p:spPr bwMode="auto">
            <a:xfrm>
              <a:off x="4886669" y="32784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6</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81" name="Rectangle 61">
              <a:extLst>
                <a:ext uri="{FF2B5EF4-FFF2-40B4-BE49-F238E27FC236}">
                  <a16:creationId xmlns:a16="http://schemas.microsoft.com/office/drawing/2014/main" id="{DCBA229E-B280-4F70-AB51-FA56849568D9}"/>
                </a:ext>
              </a:extLst>
            </p:cNvPr>
            <p:cNvSpPr>
              <a:spLocks noChangeArrowheads="1"/>
            </p:cNvSpPr>
            <p:nvPr/>
          </p:nvSpPr>
          <p:spPr bwMode="auto">
            <a:xfrm>
              <a:off x="4215303" y="4142601"/>
              <a:ext cx="572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Value</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2" name="Group 101">
            <a:extLst>
              <a:ext uri="{FF2B5EF4-FFF2-40B4-BE49-F238E27FC236}">
                <a16:creationId xmlns:a16="http://schemas.microsoft.com/office/drawing/2014/main" id="{3DE603BC-BA27-4A67-882E-03CFB29A59F3}"/>
              </a:ext>
            </a:extLst>
          </p:cNvPr>
          <p:cNvGrpSpPr/>
          <p:nvPr/>
        </p:nvGrpSpPr>
        <p:grpSpPr>
          <a:xfrm>
            <a:off x="5504401" y="2995746"/>
            <a:ext cx="1810799" cy="1423854"/>
            <a:chOff x="5352001" y="2995746"/>
            <a:chExt cx="1810799" cy="1423854"/>
          </a:xfrm>
        </p:grpSpPr>
        <p:grpSp>
          <p:nvGrpSpPr>
            <p:cNvPr id="100" name="Group 99">
              <a:extLst>
                <a:ext uri="{FF2B5EF4-FFF2-40B4-BE49-F238E27FC236}">
                  <a16:creationId xmlns:a16="http://schemas.microsoft.com/office/drawing/2014/main" id="{2C78557D-C526-457A-B94F-EA1D261B9A74}"/>
                </a:ext>
              </a:extLst>
            </p:cNvPr>
            <p:cNvGrpSpPr/>
            <p:nvPr/>
          </p:nvGrpSpPr>
          <p:grpSpPr>
            <a:xfrm>
              <a:off x="5352001" y="3894111"/>
              <a:ext cx="896399" cy="525489"/>
              <a:chOff x="5352001" y="3894111"/>
              <a:chExt cx="896399" cy="525489"/>
            </a:xfrm>
          </p:grpSpPr>
          <p:grpSp>
            <p:nvGrpSpPr>
              <p:cNvPr id="82" name="Group 81">
                <a:extLst>
                  <a:ext uri="{FF2B5EF4-FFF2-40B4-BE49-F238E27FC236}">
                    <a16:creationId xmlns:a16="http://schemas.microsoft.com/office/drawing/2014/main" id="{5B2F8BF3-F894-44A6-8378-90FA5E3E4C9C}"/>
                  </a:ext>
                </a:extLst>
              </p:cNvPr>
              <p:cNvGrpSpPr/>
              <p:nvPr/>
            </p:nvGrpSpPr>
            <p:grpSpPr>
              <a:xfrm>
                <a:off x="5432045" y="4267146"/>
                <a:ext cx="757354" cy="152454"/>
                <a:chOff x="1524000" y="3581400"/>
                <a:chExt cx="1295400" cy="228600"/>
              </a:xfrm>
            </p:grpSpPr>
            <p:cxnSp>
              <p:nvCxnSpPr>
                <p:cNvPr id="83" name="Straight Connector 82">
                  <a:extLst>
                    <a:ext uri="{FF2B5EF4-FFF2-40B4-BE49-F238E27FC236}">
                      <a16:creationId xmlns:a16="http://schemas.microsoft.com/office/drawing/2014/main" id="{FDAA3FA7-F415-4CC6-BD79-E674083A84B9}"/>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8DAFE38-A92F-44A1-BC48-894414A0CE91}"/>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51DCC6-152B-4CA9-9646-5F9DDFB5BD4A}"/>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CA3AD3DD-3E9E-4B94-8A6A-07AFEBAA3F50}"/>
                  </a:ext>
                </a:extLst>
              </p:cNvPr>
              <p:cNvSpPr txBox="1"/>
              <p:nvPr/>
            </p:nvSpPr>
            <p:spPr>
              <a:xfrm>
                <a:off x="5352001" y="3894111"/>
                <a:ext cx="896399" cy="369332"/>
              </a:xfrm>
              <a:prstGeom prst="rect">
                <a:avLst/>
              </a:prstGeom>
              <a:noFill/>
            </p:spPr>
            <p:txBody>
              <a:bodyPr wrap="none" rtlCol="0">
                <a:spAutoFit/>
              </a:bodyPr>
              <a:lstStyle/>
              <a:p>
                <a:r>
                  <a:rPr lang="en-US" i="1" dirty="0"/>
                  <a:t>p</a:t>
                </a:r>
                <a:r>
                  <a:rPr lang="en-US" dirty="0"/>
                  <a:t>=0.03</a:t>
                </a:r>
              </a:p>
            </p:txBody>
          </p:sp>
        </p:grpSp>
        <p:grpSp>
          <p:nvGrpSpPr>
            <p:cNvPr id="99" name="Group 98">
              <a:extLst>
                <a:ext uri="{FF2B5EF4-FFF2-40B4-BE49-F238E27FC236}">
                  <a16:creationId xmlns:a16="http://schemas.microsoft.com/office/drawing/2014/main" id="{950D2512-3713-46CD-A401-A27DF1DF2A9F}"/>
                </a:ext>
              </a:extLst>
            </p:cNvPr>
            <p:cNvGrpSpPr/>
            <p:nvPr/>
          </p:nvGrpSpPr>
          <p:grpSpPr>
            <a:xfrm>
              <a:off x="6240753" y="3593068"/>
              <a:ext cx="922047" cy="521732"/>
              <a:chOff x="6240753" y="3593068"/>
              <a:chExt cx="922047" cy="521732"/>
            </a:xfrm>
          </p:grpSpPr>
          <p:grpSp>
            <p:nvGrpSpPr>
              <p:cNvPr id="86" name="Group 85">
                <a:extLst>
                  <a:ext uri="{FF2B5EF4-FFF2-40B4-BE49-F238E27FC236}">
                    <a16:creationId xmlns:a16="http://schemas.microsoft.com/office/drawing/2014/main" id="{07A0E263-DBC9-48D2-8CBC-539C6A831D33}"/>
                  </a:ext>
                </a:extLst>
              </p:cNvPr>
              <p:cNvGrpSpPr/>
              <p:nvPr/>
            </p:nvGrpSpPr>
            <p:grpSpPr>
              <a:xfrm>
                <a:off x="6284098" y="3962346"/>
                <a:ext cx="802502" cy="152454"/>
                <a:chOff x="1524000" y="3581400"/>
                <a:chExt cx="1295400" cy="228600"/>
              </a:xfrm>
            </p:grpSpPr>
            <p:cxnSp>
              <p:nvCxnSpPr>
                <p:cNvPr id="87" name="Straight Connector 86">
                  <a:extLst>
                    <a:ext uri="{FF2B5EF4-FFF2-40B4-BE49-F238E27FC236}">
                      <a16:creationId xmlns:a16="http://schemas.microsoft.com/office/drawing/2014/main" id="{9AA06F53-81E3-46A4-848B-15F520E0DC0C}"/>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D3BD896-1BA2-44ED-BD34-7DC0D3821C7D}"/>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F25C18F-7121-4B69-B254-204B9E9AD6C6}"/>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DC1DA95D-00EB-4A23-8DED-337AAB5F4E9C}"/>
                  </a:ext>
                </a:extLst>
              </p:cNvPr>
              <p:cNvSpPr txBox="1"/>
              <p:nvPr/>
            </p:nvSpPr>
            <p:spPr>
              <a:xfrm>
                <a:off x="6240753" y="3593068"/>
                <a:ext cx="922047" cy="369332"/>
              </a:xfrm>
              <a:prstGeom prst="rect">
                <a:avLst/>
              </a:prstGeom>
              <a:noFill/>
            </p:spPr>
            <p:txBody>
              <a:bodyPr wrap="none" rtlCol="0">
                <a:spAutoFit/>
              </a:bodyPr>
              <a:lstStyle/>
              <a:p>
                <a:r>
                  <a:rPr lang="en-US" i="1" dirty="0"/>
                  <a:t>p</a:t>
                </a:r>
                <a:r>
                  <a:rPr lang="en-US" dirty="0"/>
                  <a:t>=0.08</a:t>
                </a:r>
              </a:p>
            </p:txBody>
          </p:sp>
        </p:grpSp>
        <p:grpSp>
          <p:nvGrpSpPr>
            <p:cNvPr id="98" name="Group 97">
              <a:extLst>
                <a:ext uri="{FF2B5EF4-FFF2-40B4-BE49-F238E27FC236}">
                  <a16:creationId xmlns:a16="http://schemas.microsoft.com/office/drawing/2014/main" id="{BB39D886-BD1C-41A2-A074-B6779B0D287C}"/>
                </a:ext>
              </a:extLst>
            </p:cNvPr>
            <p:cNvGrpSpPr/>
            <p:nvPr/>
          </p:nvGrpSpPr>
          <p:grpSpPr>
            <a:xfrm>
              <a:off x="5444074" y="2995746"/>
              <a:ext cx="1651587" cy="494578"/>
              <a:chOff x="5444074" y="2995746"/>
              <a:chExt cx="1651587" cy="494578"/>
            </a:xfrm>
          </p:grpSpPr>
          <p:grpSp>
            <p:nvGrpSpPr>
              <p:cNvPr id="92" name="Group 91">
                <a:extLst>
                  <a:ext uri="{FF2B5EF4-FFF2-40B4-BE49-F238E27FC236}">
                    <a16:creationId xmlns:a16="http://schemas.microsoft.com/office/drawing/2014/main" id="{9223CDA0-E8E4-43C2-940F-31DCADB6CD17}"/>
                  </a:ext>
                </a:extLst>
              </p:cNvPr>
              <p:cNvGrpSpPr/>
              <p:nvPr/>
            </p:nvGrpSpPr>
            <p:grpSpPr>
              <a:xfrm>
                <a:off x="5444074" y="3337870"/>
                <a:ext cx="1651587" cy="152454"/>
                <a:chOff x="1524000" y="3581400"/>
                <a:chExt cx="1295400" cy="228600"/>
              </a:xfrm>
            </p:grpSpPr>
            <p:cxnSp>
              <p:nvCxnSpPr>
                <p:cNvPr id="93" name="Straight Connector 92">
                  <a:extLst>
                    <a:ext uri="{FF2B5EF4-FFF2-40B4-BE49-F238E27FC236}">
                      <a16:creationId xmlns:a16="http://schemas.microsoft.com/office/drawing/2014/main" id="{9293E8C2-DA05-417A-BB28-C23B56CFAB15}"/>
                    </a:ext>
                  </a:extLst>
                </p:cNvPr>
                <p:cNvCxnSpPr/>
                <p:nvPr/>
              </p:nvCxnSpPr>
              <p:spPr>
                <a:xfrm>
                  <a:off x="15240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FE033B1-EACE-4FE9-96C2-1C6378E2BFC3}"/>
                    </a:ext>
                  </a:extLst>
                </p:cNvPr>
                <p:cNvCxnSpPr/>
                <p:nvPr/>
              </p:nvCxnSpPr>
              <p:spPr>
                <a:xfrm>
                  <a:off x="1524000" y="3581400"/>
                  <a:ext cx="1295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A040F8D-0D2A-4BB4-9F65-C671A58CC263}"/>
                    </a:ext>
                  </a:extLst>
                </p:cNvPr>
                <p:cNvCxnSpPr/>
                <p:nvPr/>
              </p:nvCxnSpPr>
              <p:spPr>
                <a:xfrm>
                  <a:off x="2819400" y="35814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DB6BF226-AD41-45CF-80F8-1CAEE56560B2}"/>
                  </a:ext>
                </a:extLst>
              </p:cNvPr>
              <p:cNvSpPr txBox="1"/>
              <p:nvPr/>
            </p:nvSpPr>
            <p:spPr>
              <a:xfrm>
                <a:off x="5809201" y="2995746"/>
                <a:ext cx="896399" cy="369332"/>
              </a:xfrm>
              <a:prstGeom prst="rect">
                <a:avLst/>
              </a:prstGeom>
              <a:noFill/>
            </p:spPr>
            <p:txBody>
              <a:bodyPr wrap="none" rtlCol="0">
                <a:spAutoFit/>
              </a:bodyPr>
              <a:lstStyle/>
              <a:p>
                <a:r>
                  <a:rPr lang="en-US" i="1" dirty="0"/>
                  <a:t>p</a:t>
                </a:r>
                <a:r>
                  <a:rPr lang="en-US" dirty="0"/>
                  <a:t>=0.15</a:t>
                </a:r>
              </a:p>
            </p:txBody>
          </p:sp>
        </p:grpSp>
      </p:grpSp>
      <p:sp>
        <p:nvSpPr>
          <p:cNvPr id="97" name="TextBox 96">
            <a:extLst>
              <a:ext uri="{FF2B5EF4-FFF2-40B4-BE49-F238E27FC236}">
                <a16:creationId xmlns:a16="http://schemas.microsoft.com/office/drawing/2014/main" id="{08DAF607-B62A-4816-B0C8-C6E26B8570A0}"/>
              </a:ext>
            </a:extLst>
          </p:cNvPr>
          <p:cNvSpPr txBox="1"/>
          <p:nvPr/>
        </p:nvSpPr>
        <p:spPr>
          <a:xfrm>
            <a:off x="5257800" y="6141833"/>
            <a:ext cx="2597827" cy="369332"/>
          </a:xfrm>
          <a:prstGeom prst="rect">
            <a:avLst/>
          </a:prstGeom>
          <a:noFill/>
        </p:spPr>
        <p:txBody>
          <a:bodyPr wrap="none" rtlCol="0">
            <a:spAutoFit/>
          </a:bodyPr>
          <a:lstStyle/>
          <a:p>
            <a:r>
              <a:rPr lang="en-US" i="1" dirty="0"/>
              <a:t>Kruskal Wallis: p</a:t>
            </a:r>
            <a:r>
              <a:rPr lang="en-US" dirty="0"/>
              <a:t>=0.039</a:t>
            </a:r>
          </a:p>
        </p:txBody>
      </p:sp>
      <p:sp>
        <p:nvSpPr>
          <p:cNvPr id="104" name="TextBox 103">
            <a:extLst>
              <a:ext uri="{FF2B5EF4-FFF2-40B4-BE49-F238E27FC236}">
                <a16:creationId xmlns:a16="http://schemas.microsoft.com/office/drawing/2014/main" id="{89E43591-257B-4B17-9DFC-D31551CBA530}"/>
              </a:ext>
            </a:extLst>
          </p:cNvPr>
          <p:cNvSpPr txBox="1"/>
          <p:nvPr/>
        </p:nvSpPr>
        <p:spPr>
          <a:xfrm>
            <a:off x="1434061" y="6141833"/>
            <a:ext cx="2779415" cy="369332"/>
          </a:xfrm>
          <a:prstGeom prst="rect">
            <a:avLst/>
          </a:prstGeom>
          <a:noFill/>
        </p:spPr>
        <p:txBody>
          <a:bodyPr wrap="none" rtlCol="0">
            <a:spAutoFit/>
          </a:bodyPr>
          <a:lstStyle/>
          <a:p>
            <a:r>
              <a:rPr lang="en-US" i="1" dirty="0"/>
              <a:t>ANOVA with Fishers LSD</a:t>
            </a:r>
            <a:endParaRPr lang="en-US" dirty="0"/>
          </a:p>
        </p:txBody>
      </p:sp>
    </p:spTree>
    <p:extLst>
      <p:ext uri="{BB962C8B-B14F-4D97-AF65-F5344CB8AC3E}">
        <p14:creationId xmlns:p14="http://schemas.microsoft.com/office/powerpoint/2010/main" val="8305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85835"/>
            <a:ext cx="4191000" cy="830997"/>
          </a:xfrm>
          <a:prstGeom prst="rect">
            <a:avLst/>
          </a:prstGeom>
          <a:noFill/>
        </p:spPr>
        <p:txBody>
          <a:bodyPr wrap="square" rtlCol="0">
            <a:spAutoFit/>
          </a:bodyPr>
          <a:lstStyle/>
          <a:p>
            <a:r>
              <a:rPr lang="en-US" sz="2400" dirty="0"/>
              <a:t>In the beginning, tell me where we are going</a:t>
            </a:r>
          </a:p>
        </p:txBody>
      </p:sp>
      <p:sp>
        <p:nvSpPr>
          <p:cNvPr id="4" name="TextBox 3"/>
          <p:cNvSpPr txBox="1"/>
          <p:nvPr/>
        </p:nvSpPr>
        <p:spPr>
          <a:xfrm>
            <a:off x="5943600" y="2327701"/>
            <a:ext cx="1860959" cy="830997"/>
          </a:xfrm>
          <a:prstGeom prst="rect">
            <a:avLst/>
          </a:prstGeom>
          <a:noFill/>
        </p:spPr>
        <p:txBody>
          <a:bodyPr wrap="none" rtlCol="0">
            <a:spAutoFit/>
          </a:bodyPr>
          <a:lstStyle/>
          <a:p>
            <a:pPr algn="ctr"/>
            <a:r>
              <a:rPr lang="en-US" sz="2400" dirty="0"/>
              <a:t>Take me on </a:t>
            </a:r>
          </a:p>
          <a:p>
            <a:pPr algn="ctr"/>
            <a:r>
              <a:rPr lang="en-US" sz="2400" dirty="0"/>
              <a:t>a journey</a:t>
            </a:r>
          </a:p>
        </p:txBody>
      </p:sp>
      <p:sp>
        <p:nvSpPr>
          <p:cNvPr id="6" name="TextBox 5"/>
          <p:cNvSpPr txBox="1"/>
          <p:nvPr/>
        </p:nvSpPr>
        <p:spPr>
          <a:xfrm>
            <a:off x="4568018" y="4343400"/>
            <a:ext cx="3949594" cy="830997"/>
          </a:xfrm>
          <a:prstGeom prst="rect">
            <a:avLst/>
          </a:prstGeom>
          <a:noFill/>
        </p:spPr>
        <p:txBody>
          <a:bodyPr wrap="square" rtlCol="0">
            <a:spAutoFit/>
          </a:bodyPr>
          <a:lstStyle/>
          <a:p>
            <a:pPr algn="ctr"/>
            <a:r>
              <a:rPr lang="en-US" sz="2400" dirty="0"/>
              <a:t>Tell me when and where have arrived</a:t>
            </a:r>
          </a:p>
        </p:txBody>
      </p:sp>
      <p:sp>
        <p:nvSpPr>
          <p:cNvPr id="7" name="TextBox 6"/>
          <p:cNvSpPr txBox="1"/>
          <p:nvPr/>
        </p:nvSpPr>
        <p:spPr>
          <a:xfrm>
            <a:off x="4705350" y="5715000"/>
            <a:ext cx="3812262" cy="830997"/>
          </a:xfrm>
          <a:prstGeom prst="rect">
            <a:avLst/>
          </a:prstGeom>
          <a:noFill/>
        </p:spPr>
        <p:txBody>
          <a:bodyPr wrap="none" rtlCol="0">
            <a:spAutoFit/>
          </a:bodyPr>
          <a:lstStyle/>
          <a:p>
            <a:r>
              <a:rPr lang="en-US" sz="2400" dirty="0"/>
              <a:t>Give me a vision of where </a:t>
            </a:r>
          </a:p>
          <a:p>
            <a:pPr algn="ctr"/>
            <a:r>
              <a:rPr lang="en-US" sz="2400" dirty="0"/>
              <a:t>we are off to next</a:t>
            </a:r>
          </a:p>
        </p:txBody>
      </p:sp>
      <p:cxnSp>
        <p:nvCxnSpPr>
          <p:cNvPr id="8" name="Elbow Connector 7"/>
          <p:cNvCxnSpPr/>
          <p:nvPr/>
        </p:nvCxnSpPr>
        <p:spPr bwMode="auto">
          <a:xfrm>
            <a:off x="3657600" y="2286000"/>
            <a:ext cx="2133600" cy="457200"/>
          </a:xfrm>
          <a:prstGeom prst="bentConnector3">
            <a:avLst>
              <a:gd name="adj1" fmla="val 50000"/>
            </a:avLst>
          </a:prstGeom>
          <a:solidFill>
            <a:schemeClr val="accent1"/>
          </a:solidFill>
          <a:ln w="19050" cap="flat" cmpd="sng" algn="ctr">
            <a:solidFill>
              <a:schemeClr val="tx1"/>
            </a:solidFill>
            <a:prstDash val="solid"/>
            <a:round/>
            <a:headEnd type="none" w="med" len="med"/>
            <a:tailEnd type="stealth" w="lg" len="med"/>
          </a:ln>
          <a:effectLst/>
        </p:spPr>
      </p:cxnSp>
      <p:sp>
        <p:nvSpPr>
          <p:cNvPr id="11" name="Freeform 10"/>
          <p:cNvSpPr/>
          <p:nvPr/>
        </p:nvSpPr>
        <p:spPr bwMode="auto">
          <a:xfrm>
            <a:off x="4373460" y="3118798"/>
            <a:ext cx="2835479" cy="1432352"/>
          </a:xfrm>
          <a:custGeom>
            <a:avLst/>
            <a:gdLst>
              <a:gd name="connsiteX0" fmla="*/ 3773149 w 3773149"/>
              <a:gd name="connsiteY0" fmla="*/ 0 h 962025"/>
              <a:gd name="connsiteX1" fmla="*/ 296524 w 3773149"/>
              <a:gd name="connsiteY1" fmla="*/ 523875 h 962025"/>
              <a:gd name="connsiteX2" fmla="*/ 420349 w 3773149"/>
              <a:gd name="connsiteY2" fmla="*/ 962025 h 962025"/>
            </a:gdLst>
            <a:ahLst/>
            <a:cxnLst>
              <a:cxn ang="0">
                <a:pos x="connsiteX0" y="connsiteY0"/>
              </a:cxn>
              <a:cxn ang="0">
                <a:pos x="connsiteX1" y="connsiteY1"/>
              </a:cxn>
              <a:cxn ang="0">
                <a:pos x="connsiteX2" y="connsiteY2"/>
              </a:cxn>
            </a:cxnLst>
            <a:rect l="l" t="t" r="r" b="b"/>
            <a:pathLst>
              <a:path w="3773149" h="962025">
                <a:moveTo>
                  <a:pt x="3773149" y="0"/>
                </a:moveTo>
                <a:cubicBezTo>
                  <a:pt x="2314236" y="181769"/>
                  <a:pt x="855324" y="363538"/>
                  <a:pt x="296524" y="523875"/>
                </a:cubicBezTo>
                <a:cubicBezTo>
                  <a:pt x="-262276" y="684213"/>
                  <a:pt x="79036" y="823119"/>
                  <a:pt x="420349" y="962025"/>
                </a:cubicBezTo>
              </a:path>
            </a:pathLst>
          </a:custGeom>
          <a:noFill/>
          <a:ln w="19050" cap="flat" cmpd="sng" algn="ctr">
            <a:solidFill>
              <a:schemeClr val="tx1"/>
            </a:solid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3" name="Elbow Connector 12"/>
          <p:cNvCxnSpPr/>
          <p:nvPr/>
        </p:nvCxnSpPr>
        <p:spPr bwMode="auto">
          <a:xfrm rot="16200000" flipH="1">
            <a:off x="6051382" y="5219015"/>
            <a:ext cx="470237" cy="381000"/>
          </a:xfrm>
          <a:prstGeom prst="bentConnector3">
            <a:avLst/>
          </a:prstGeom>
          <a:solidFill>
            <a:schemeClr val="accent1"/>
          </a:solidFill>
          <a:ln w="19050" cap="flat" cmpd="sng" algn="ctr">
            <a:solidFill>
              <a:schemeClr val="tx1"/>
            </a:solidFill>
            <a:prstDash val="solid"/>
            <a:round/>
            <a:headEnd type="none" w="med" len="med"/>
            <a:tailEnd type="stealth" w="lg" len="med"/>
          </a:ln>
          <a:effectLst/>
        </p:spPr>
      </p:cxnSp>
      <p:pic>
        <p:nvPicPr>
          <p:cNvPr id="3074" name="Picture 2" descr="C:\Users\Robinson\Desktop\Kyrgyz_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743199"/>
            <a:ext cx="3000375" cy="2000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04800"/>
            <a:ext cx="9143999" cy="1384995"/>
          </a:xfrm>
          <a:prstGeom prst="rect">
            <a:avLst/>
          </a:prstGeom>
        </p:spPr>
        <p:txBody>
          <a:bodyPr wrap="square">
            <a:spAutoFit/>
          </a:bodyPr>
          <a:lstStyle/>
          <a:p>
            <a:pPr algn="ctr"/>
            <a:r>
              <a:rPr lang="en-US" sz="2800" dirty="0"/>
              <a:t>Building a Story, Make it Interesting:</a:t>
            </a:r>
          </a:p>
          <a:p>
            <a:pPr algn="ctr"/>
            <a:r>
              <a:rPr lang="en-US" sz="2800" dirty="0"/>
              <a:t>A 55 minute seminar summarized in four slides…</a:t>
            </a:r>
          </a:p>
          <a:p>
            <a:pPr algn="ctr"/>
            <a:endParaRPr lang="en-US" sz="2800" dirty="0"/>
          </a:p>
        </p:txBody>
      </p:sp>
    </p:spTree>
    <p:extLst>
      <p:ext uri="{BB962C8B-B14F-4D97-AF65-F5344CB8AC3E}">
        <p14:creationId xmlns:p14="http://schemas.microsoft.com/office/powerpoint/2010/main" val="11276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Sup Movie 1.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133600" y="1513089"/>
            <a:ext cx="5180286" cy="298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H="1">
            <a:off x="2182237" y="4640776"/>
            <a:ext cx="533400" cy="457200"/>
          </a:xfrm>
          <a:prstGeom prst="straightConnector1">
            <a:avLst/>
          </a:prstGeom>
          <a:solidFill>
            <a:schemeClr val="accent1"/>
          </a:solidFill>
          <a:ln w="38100" cap="flat" cmpd="sng" algn="ctr">
            <a:solidFill>
              <a:schemeClr val="accent2"/>
            </a:solidFill>
            <a:prstDash val="solid"/>
            <a:round/>
            <a:headEnd type="none" w="med" len="med"/>
            <a:tailEnd type="stealth" w="lg" len="med"/>
          </a:ln>
          <a:effectLst/>
        </p:spPr>
      </p:cxnSp>
      <p:cxnSp>
        <p:nvCxnSpPr>
          <p:cNvPr id="9" name="Straight Arrow Connector 8"/>
          <p:cNvCxnSpPr/>
          <p:nvPr/>
        </p:nvCxnSpPr>
        <p:spPr bwMode="auto">
          <a:xfrm>
            <a:off x="4799286" y="4640776"/>
            <a:ext cx="0" cy="550349"/>
          </a:xfrm>
          <a:prstGeom prst="straightConnector1">
            <a:avLst/>
          </a:prstGeom>
          <a:solidFill>
            <a:schemeClr val="accent1"/>
          </a:solidFill>
          <a:ln w="38100" cap="flat" cmpd="sng" algn="ctr">
            <a:solidFill>
              <a:schemeClr val="accent2"/>
            </a:solidFill>
            <a:prstDash val="solid"/>
            <a:round/>
            <a:headEnd type="none" w="med" len="med"/>
            <a:tailEnd type="stealth" w="lg" len="med"/>
          </a:ln>
          <a:effectLst/>
        </p:spPr>
      </p:cxnSp>
      <p:cxnSp>
        <p:nvCxnSpPr>
          <p:cNvPr id="13" name="Straight Arrow Connector 12"/>
          <p:cNvCxnSpPr/>
          <p:nvPr/>
        </p:nvCxnSpPr>
        <p:spPr bwMode="auto">
          <a:xfrm>
            <a:off x="6829425" y="4640776"/>
            <a:ext cx="533400" cy="457200"/>
          </a:xfrm>
          <a:prstGeom prst="straightConnector1">
            <a:avLst/>
          </a:prstGeom>
          <a:solidFill>
            <a:schemeClr val="accent1"/>
          </a:solidFill>
          <a:ln w="38100" cap="flat" cmpd="sng" algn="ctr">
            <a:solidFill>
              <a:schemeClr val="accent2"/>
            </a:solidFill>
            <a:prstDash val="solid"/>
            <a:round/>
            <a:headEnd type="none" w="med" len="med"/>
            <a:tailEnd type="stealth" w="lg" len="med"/>
          </a:ln>
          <a:effectLst/>
        </p:spPr>
      </p:cxnSp>
      <p:grpSp>
        <p:nvGrpSpPr>
          <p:cNvPr id="12" name="Group 11"/>
          <p:cNvGrpSpPr/>
          <p:nvPr/>
        </p:nvGrpSpPr>
        <p:grpSpPr>
          <a:xfrm>
            <a:off x="310932" y="5269468"/>
            <a:ext cx="2743200" cy="1099066"/>
            <a:chOff x="310932" y="5225534"/>
            <a:chExt cx="2743200" cy="1099066"/>
          </a:xfrm>
        </p:grpSpPr>
        <p:sp>
          <p:nvSpPr>
            <p:cNvPr id="10" name="Oval 9"/>
            <p:cNvSpPr/>
            <p:nvPr/>
          </p:nvSpPr>
          <p:spPr bwMode="auto">
            <a:xfrm>
              <a:off x="310932" y="5225534"/>
              <a:ext cx="2743200" cy="1099066"/>
            </a:xfrm>
            <a:prstGeom prst="ellipse">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743814" y="5590401"/>
              <a:ext cx="1877437" cy="369332"/>
            </a:xfrm>
            <a:prstGeom prst="rect">
              <a:avLst/>
            </a:prstGeom>
            <a:noFill/>
          </p:spPr>
          <p:txBody>
            <a:bodyPr wrap="none" rtlCol="0">
              <a:spAutoFit/>
            </a:bodyPr>
            <a:lstStyle/>
            <a:p>
              <a:r>
                <a:rPr lang="en-US" dirty="0"/>
                <a:t>Cell Proliferation</a:t>
              </a:r>
            </a:p>
          </p:txBody>
        </p:sp>
      </p:grpSp>
      <p:grpSp>
        <p:nvGrpSpPr>
          <p:cNvPr id="20" name="Group 19"/>
          <p:cNvGrpSpPr/>
          <p:nvPr/>
        </p:nvGrpSpPr>
        <p:grpSpPr>
          <a:xfrm>
            <a:off x="6172200" y="5269468"/>
            <a:ext cx="2743200" cy="1099066"/>
            <a:chOff x="6172200" y="5225534"/>
            <a:chExt cx="2743200" cy="1099066"/>
          </a:xfrm>
        </p:grpSpPr>
        <p:sp>
          <p:nvSpPr>
            <p:cNvPr id="17" name="Oval 16"/>
            <p:cNvSpPr/>
            <p:nvPr/>
          </p:nvSpPr>
          <p:spPr bwMode="auto">
            <a:xfrm>
              <a:off x="6172200" y="5225534"/>
              <a:ext cx="2743200" cy="1099066"/>
            </a:xfrm>
            <a:prstGeom prst="ellipse">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p:cNvSpPr txBox="1"/>
            <p:nvPr/>
          </p:nvSpPr>
          <p:spPr>
            <a:xfrm>
              <a:off x="6328658" y="5313402"/>
              <a:ext cx="2430284" cy="923330"/>
            </a:xfrm>
            <a:prstGeom prst="rect">
              <a:avLst/>
            </a:prstGeom>
            <a:noFill/>
          </p:spPr>
          <p:txBody>
            <a:bodyPr wrap="square" rtlCol="0">
              <a:spAutoFit/>
            </a:bodyPr>
            <a:lstStyle/>
            <a:p>
              <a:pPr algn="ctr"/>
              <a:r>
                <a:rPr lang="en-US" dirty="0"/>
                <a:t>Diseases like</a:t>
              </a:r>
            </a:p>
            <a:p>
              <a:pPr algn="ctr"/>
              <a:r>
                <a:rPr lang="en-US" dirty="0"/>
                <a:t>Cancer, COPD, Motor Neuron Disease</a:t>
              </a:r>
            </a:p>
          </p:txBody>
        </p:sp>
      </p:grpSp>
      <p:grpSp>
        <p:nvGrpSpPr>
          <p:cNvPr id="14" name="Group 13"/>
          <p:cNvGrpSpPr/>
          <p:nvPr/>
        </p:nvGrpSpPr>
        <p:grpSpPr>
          <a:xfrm>
            <a:off x="3241566" y="5269468"/>
            <a:ext cx="2743200" cy="1099066"/>
            <a:chOff x="3276600" y="5313402"/>
            <a:chExt cx="2743200" cy="1099066"/>
          </a:xfrm>
        </p:grpSpPr>
        <p:sp>
          <p:nvSpPr>
            <p:cNvPr id="16" name="Oval 15"/>
            <p:cNvSpPr/>
            <p:nvPr/>
          </p:nvSpPr>
          <p:spPr bwMode="auto">
            <a:xfrm>
              <a:off x="3276600" y="5313402"/>
              <a:ext cx="2743200" cy="1099066"/>
            </a:xfrm>
            <a:prstGeom prst="ellipse">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TextBox 18"/>
            <p:cNvSpPr txBox="1"/>
            <p:nvPr/>
          </p:nvSpPr>
          <p:spPr>
            <a:xfrm>
              <a:off x="3508593" y="5539770"/>
              <a:ext cx="2279214" cy="646331"/>
            </a:xfrm>
            <a:prstGeom prst="rect">
              <a:avLst/>
            </a:prstGeom>
            <a:noFill/>
          </p:spPr>
          <p:txBody>
            <a:bodyPr wrap="none" rtlCol="0">
              <a:spAutoFit/>
            </a:bodyPr>
            <a:lstStyle/>
            <a:p>
              <a:r>
                <a:rPr lang="en-US" dirty="0"/>
                <a:t>Tissue Development</a:t>
              </a:r>
            </a:p>
            <a:p>
              <a:pPr algn="ctr"/>
              <a:r>
                <a:rPr lang="en-US" dirty="0"/>
                <a:t>and Regeneration</a:t>
              </a:r>
            </a:p>
          </p:txBody>
        </p:sp>
      </p:grpSp>
      <p:sp>
        <p:nvSpPr>
          <p:cNvPr id="23" name="Text Box 4"/>
          <p:cNvSpPr txBox="1">
            <a:spLocks noChangeArrowheads="1"/>
          </p:cNvSpPr>
          <p:nvPr/>
        </p:nvSpPr>
        <p:spPr bwMode="auto">
          <a:xfrm>
            <a:off x="533400" y="543580"/>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sz="2800" i="1" dirty="0"/>
              <a:t>“To see the world in a dividing cell”</a:t>
            </a:r>
          </a:p>
        </p:txBody>
      </p:sp>
      <p:sp>
        <p:nvSpPr>
          <p:cNvPr id="24" name="Text Box 2"/>
          <p:cNvSpPr txBox="1">
            <a:spLocks noChangeArrowheads="1"/>
          </p:cNvSpPr>
          <p:nvPr/>
        </p:nvSpPr>
        <p:spPr bwMode="auto">
          <a:xfrm>
            <a:off x="152400" y="1752600"/>
            <a:ext cx="18113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2000" i="1" dirty="0">
                <a:latin typeface="Helvetica" pitchFamily="34" charset="0"/>
              </a:rPr>
              <a:t>Dictyostelium</a:t>
            </a:r>
          </a:p>
          <a:p>
            <a:endParaRPr lang="en-US" sz="2000" dirty="0">
              <a:solidFill>
                <a:srgbClr val="009900"/>
              </a:solidFill>
              <a:latin typeface="Helvetica" pitchFamily="34" charset="0"/>
            </a:endParaRPr>
          </a:p>
          <a:p>
            <a:r>
              <a:rPr lang="en-US" sz="2000" dirty="0">
                <a:solidFill>
                  <a:srgbClr val="009900"/>
                </a:solidFill>
                <a:latin typeface="Helvetica" pitchFamily="34" charset="0"/>
              </a:rPr>
              <a:t>GFP-myosin II               </a:t>
            </a:r>
          </a:p>
          <a:p>
            <a:r>
              <a:rPr lang="en-US" sz="2000" dirty="0">
                <a:solidFill>
                  <a:srgbClr val="FF0000"/>
                </a:solidFill>
                <a:latin typeface="Helvetica" pitchFamily="34" charset="0"/>
              </a:rPr>
              <a:t>RFP-tubulin,</a:t>
            </a:r>
          </a:p>
          <a:p>
            <a:r>
              <a:rPr lang="en-US" sz="2000" dirty="0">
                <a:solidFill>
                  <a:srgbClr val="FF0000"/>
                </a:solidFill>
                <a:latin typeface="Helvetica" pitchFamily="34" charset="0"/>
              </a:rPr>
              <a:t>queued every 5</a:t>
            </a:r>
            <a:r>
              <a:rPr lang="en-US" sz="2000" baseline="30000" dirty="0">
                <a:solidFill>
                  <a:srgbClr val="FF0000"/>
                </a:solidFill>
                <a:latin typeface="Helvetica" pitchFamily="34" charset="0"/>
              </a:rPr>
              <a:t>th</a:t>
            </a:r>
            <a:r>
              <a:rPr lang="en-US" sz="2000" dirty="0">
                <a:solidFill>
                  <a:srgbClr val="FF0000"/>
                </a:solidFill>
                <a:latin typeface="Helvetica" pitchFamily="34" charset="0"/>
              </a:rPr>
              <a:t> frame</a:t>
            </a:r>
          </a:p>
        </p:txBody>
      </p:sp>
    </p:spTree>
    <p:extLst>
      <p:ext uri="{BB962C8B-B14F-4D97-AF65-F5344CB8AC3E}">
        <p14:creationId xmlns:p14="http://schemas.microsoft.com/office/powerpoint/2010/main" val="368711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indefinite" fill="hold" display="0">
                  <p:stCondLst>
                    <p:cond delay="indefinite"/>
                  </p:stCondLst>
                  <p:endCondLst>
                    <p:cond evt="onPrev" delay="0">
                      <p:tgtEl>
                        <p:sldTgt/>
                      </p:tgtEl>
                    </p:cond>
                  </p:endCondLst>
                </p:cTn>
                <p:tgtEl>
                  <p:spTgt spid="2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 y="457200"/>
            <a:ext cx="8229600" cy="523220"/>
          </a:xfrm>
          <a:prstGeom prst="rect">
            <a:avLst/>
          </a:prstGeom>
          <a:noFill/>
        </p:spPr>
        <p:txBody>
          <a:bodyPr wrap="square" rtlCol="0">
            <a:spAutoFit/>
          </a:bodyPr>
          <a:lstStyle/>
          <a:p>
            <a:pPr algn="ctr"/>
            <a:r>
              <a:rPr lang="en-US" sz="2800" dirty="0">
                <a:latin typeface="Arial" pitchFamily="34" charset="0"/>
                <a:cs typeface="Arial" pitchFamily="34" charset="0"/>
              </a:rPr>
              <a:t>Mechanobiology of metastatic pancreatic cancer</a:t>
            </a:r>
          </a:p>
        </p:txBody>
      </p:sp>
      <p:grpSp>
        <p:nvGrpSpPr>
          <p:cNvPr id="7" name="Group 6"/>
          <p:cNvGrpSpPr/>
          <p:nvPr/>
        </p:nvGrpSpPr>
        <p:grpSpPr>
          <a:xfrm>
            <a:off x="1875112" y="4144703"/>
            <a:ext cx="1517473" cy="2387611"/>
            <a:chOff x="4876800" y="1574941"/>
            <a:chExt cx="2800350" cy="4313734"/>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8000" contrast="-32000"/>
                      </a14:imgEffect>
                    </a14:imgLayer>
                  </a14:imgProps>
                </a:ext>
                <a:ext uri="{28A0092B-C50C-407E-A947-70E740481C1C}">
                  <a14:useLocalDpi xmlns:a14="http://schemas.microsoft.com/office/drawing/2010/main" val="0"/>
                </a:ext>
              </a:extLst>
            </a:blip>
            <a:stretch>
              <a:fillRect/>
            </a:stretch>
          </p:blipFill>
          <p:spPr>
            <a:xfrm>
              <a:off x="4876800" y="1574941"/>
              <a:ext cx="2800350" cy="3679459"/>
            </a:xfrm>
            <a:prstGeom prst="rect">
              <a:avLst/>
            </a:prstGeom>
          </p:spPr>
        </p:pic>
        <p:sp>
          <p:nvSpPr>
            <p:cNvPr id="4" name="TextBox 3"/>
            <p:cNvSpPr txBox="1"/>
            <p:nvPr/>
          </p:nvSpPr>
          <p:spPr>
            <a:xfrm>
              <a:off x="5588293" y="5242344"/>
              <a:ext cx="1377365" cy="646331"/>
            </a:xfrm>
            <a:prstGeom prst="rect">
              <a:avLst/>
            </a:prstGeom>
            <a:noFill/>
          </p:spPr>
          <p:txBody>
            <a:bodyPr wrap="none" rtlCol="0">
              <a:spAutoFit/>
            </a:bodyPr>
            <a:lstStyle/>
            <a:p>
              <a:pPr algn="ctr"/>
              <a:r>
                <a:rPr lang="en-US" dirty="0"/>
                <a:t>Bob Anders</a:t>
              </a:r>
            </a:p>
            <a:p>
              <a:pPr algn="ctr"/>
              <a:r>
                <a:rPr lang="en-US" dirty="0"/>
                <a:t>Pathology</a:t>
              </a:r>
            </a:p>
          </p:txBody>
        </p:sp>
      </p:grpSp>
      <p:grpSp>
        <p:nvGrpSpPr>
          <p:cNvPr id="8" name="Group 7"/>
          <p:cNvGrpSpPr/>
          <p:nvPr/>
        </p:nvGrpSpPr>
        <p:grpSpPr>
          <a:xfrm>
            <a:off x="3797553" y="4143504"/>
            <a:ext cx="1558790" cy="2407799"/>
            <a:chOff x="1371600" y="1590675"/>
            <a:chExt cx="2817636" cy="4292376"/>
          </a:xfrm>
        </p:grpSpPr>
        <p:sp>
          <p:nvSpPr>
            <p:cNvPr id="5" name="TextBox 4"/>
            <p:cNvSpPr txBox="1"/>
            <p:nvPr/>
          </p:nvSpPr>
          <p:spPr>
            <a:xfrm>
              <a:off x="2091768" y="5236720"/>
              <a:ext cx="1377299" cy="646331"/>
            </a:xfrm>
            <a:prstGeom prst="rect">
              <a:avLst/>
            </a:prstGeom>
            <a:noFill/>
          </p:spPr>
          <p:txBody>
            <a:bodyPr wrap="none" rtlCol="0">
              <a:spAutoFit/>
            </a:bodyPr>
            <a:lstStyle/>
            <a:p>
              <a:pPr algn="ctr"/>
              <a:r>
                <a:rPr lang="en-US" dirty="0"/>
                <a:t>Charlie Zhu</a:t>
              </a:r>
            </a:p>
            <a:p>
              <a:pPr algn="ctr"/>
              <a:r>
                <a:rPr lang="en-US" dirty="0"/>
                <a:t>Pathology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1590675"/>
              <a:ext cx="2817636" cy="3670028"/>
            </a:xfrm>
            <a:prstGeom prst="rect">
              <a:avLst/>
            </a:prstGeom>
          </p:spPr>
        </p:pic>
      </p:grpSp>
      <p:grpSp>
        <p:nvGrpSpPr>
          <p:cNvPr id="14" name="Group 13"/>
          <p:cNvGrpSpPr/>
          <p:nvPr/>
        </p:nvGrpSpPr>
        <p:grpSpPr>
          <a:xfrm>
            <a:off x="2707387" y="1459841"/>
            <a:ext cx="1864613" cy="2639346"/>
            <a:chOff x="4404971" y="1676400"/>
            <a:chExt cx="2508138" cy="3550251"/>
          </a:xfrm>
        </p:grpSpPr>
        <p:pic>
          <p:nvPicPr>
            <p:cNvPr id="9" name="Picture 2" descr="C:\Users\Robinson\Documents\Robinson Lab\Robinson Lab Personnel\Eric Schiffhauer\Eric Schiffhau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311253" y="2013347"/>
              <a:ext cx="2695575" cy="2021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04971" y="4357255"/>
              <a:ext cx="2508138" cy="869396"/>
            </a:xfrm>
            <a:prstGeom prst="rect">
              <a:avLst/>
            </a:prstGeom>
            <a:noFill/>
          </p:spPr>
          <p:txBody>
            <a:bodyPr wrap="none" rtlCol="0">
              <a:spAutoFit/>
            </a:bodyPr>
            <a:lstStyle/>
            <a:p>
              <a:pPr algn="ctr"/>
              <a:r>
                <a:rPr lang="en-US" dirty="0"/>
                <a:t>Eric Schiffhauer</a:t>
              </a:r>
            </a:p>
            <a:p>
              <a:pPr algn="ctr"/>
              <a:r>
                <a:rPr lang="en-US" dirty="0"/>
                <a:t>Doctoral student</a:t>
              </a:r>
            </a:p>
          </p:txBody>
        </p:sp>
      </p:grpSp>
      <p:grpSp>
        <p:nvGrpSpPr>
          <p:cNvPr id="13" name="Group 12"/>
          <p:cNvGrpSpPr/>
          <p:nvPr/>
        </p:nvGrpSpPr>
        <p:grpSpPr>
          <a:xfrm>
            <a:off x="599166" y="1431692"/>
            <a:ext cx="1980029" cy="2667495"/>
            <a:chOff x="6811242" y="1669473"/>
            <a:chExt cx="2641311" cy="3558374"/>
          </a:xfrm>
        </p:grpSpPr>
        <p:pic>
          <p:nvPicPr>
            <p:cNvPr id="11" name="Picture 3" descr="C:\Users\Robinson\Documents\Robinson Lab Website\Lab Website\Personnel Picts\Alexandra Surcel 2.jpg"/>
            <p:cNvPicPr>
              <a:picLocks noChangeAspect="1" noChangeArrowheads="1"/>
            </p:cNvPicPr>
            <p:nvPr/>
          </p:nvPicPr>
          <p:blipFill rotWithShape="1">
            <a:blip r:embed="rId6">
              <a:extLst>
                <a:ext uri="{28A0092B-C50C-407E-A947-70E740481C1C}">
                  <a14:useLocalDpi xmlns:a14="http://schemas.microsoft.com/office/drawing/2010/main" val="0"/>
                </a:ext>
              </a:extLst>
            </a:blip>
            <a:srcRect l="8942" r="11913"/>
            <a:stretch/>
          </p:blipFill>
          <p:spPr bwMode="auto">
            <a:xfrm>
              <a:off x="7040880" y="1669473"/>
              <a:ext cx="2103120" cy="27025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11242" y="4365657"/>
              <a:ext cx="2641311" cy="862190"/>
            </a:xfrm>
            <a:prstGeom prst="rect">
              <a:avLst/>
            </a:prstGeom>
            <a:noFill/>
          </p:spPr>
          <p:txBody>
            <a:bodyPr wrap="none" rtlCol="0">
              <a:spAutoFit/>
            </a:bodyPr>
            <a:lstStyle/>
            <a:p>
              <a:pPr algn="ctr"/>
              <a:r>
                <a:rPr lang="en-US" dirty="0"/>
                <a:t>Alexandra Surcel</a:t>
              </a:r>
            </a:p>
            <a:p>
              <a:pPr algn="ctr"/>
              <a:r>
                <a:rPr lang="en-US" dirty="0"/>
                <a:t>Research Faculty</a:t>
              </a:r>
            </a:p>
          </p:txBody>
        </p:sp>
      </p:grpSp>
      <p:grpSp>
        <p:nvGrpSpPr>
          <p:cNvPr id="17" name="Group 16"/>
          <p:cNvGrpSpPr/>
          <p:nvPr/>
        </p:nvGrpSpPr>
        <p:grpSpPr>
          <a:xfrm>
            <a:off x="4800600" y="1485917"/>
            <a:ext cx="1732205" cy="2667495"/>
            <a:chOff x="7217471" y="1929436"/>
            <a:chExt cx="1732205" cy="2667495"/>
          </a:xfrm>
        </p:grpSpPr>
        <p:sp>
          <p:nvSpPr>
            <p:cNvPr id="15" name="TextBox 14"/>
            <p:cNvSpPr txBox="1"/>
            <p:nvPr/>
          </p:nvSpPr>
          <p:spPr>
            <a:xfrm>
              <a:off x="7217471" y="3950600"/>
              <a:ext cx="1732205" cy="646331"/>
            </a:xfrm>
            <a:prstGeom prst="rect">
              <a:avLst/>
            </a:prstGeom>
            <a:noFill/>
          </p:spPr>
          <p:txBody>
            <a:bodyPr wrap="none" rtlCol="0">
              <a:spAutoFit/>
            </a:bodyPr>
            <a:lstStyle/>
            <a:p>
              <a:pPr algn="ctr"/>
              <a:r>
                <a:rPr lang="en-US" dirty="0"/>
                <a:t>Dustin Thomas</a:t>
              </a:r>
            </a:p>
            <a:p>
              <a:pPr algn="ctr"/>
              <a:r>
                <a:rPr lang="en-US" dirty="0"/>
                <a:t>Postdoc</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19" y="1929436"/>
              <a:ext cx="1536709" cy="2029173"/>
            </a:xfrm>
            <a:prstGeom prst="rect">
              <a:avLst/>
            </a:prstGeom>
          </p:spPr>
        </p:pic>
      </p:grpSp>
      <p:grpSp>
        <p:nvGrpSpPr>
          <p:cNvPr id="26" name="Group 25"/>
          <p:cNvGrpSpPr/>
          <p:nvPr/>
        </p:nvGrpSpPr>
        <p:grpSpPr>
          <a:xfrm>
            <a:off x="6822187" y="1449681"/>
            <a:ext cx="1864613" cy="2703731"/>
            <a:chOff x="5525779" y="4075331"/>
            <a:chExt cx="1864613" cy="2703731"/>
          </a:xfrm>
        </p:grpSpPr>
        <p:sp>
          <p:nvSpPr>
            <p:cNvPr id="20" name="TextBox 19"/>
            <p:cNvSpPr txBox="1"/>
            <p:nvPr/>
          </p:nvSpPr>
          <p:spPr>
            <a:xfrm>
              <a:off x="5525779" y="6132731"/>
              <a:ext cx="1864613" cy="646331"/>
            </a:xfrm>
            <a:prstGeom prst="rect">
              <a:avLst/>
            </a:prstGeom>
            <a:noFill/>
          </p:spPr>
          <p:txBody>
            <a:bodyPr wrap="none" rtlCol="0">
              <a:spAutoFit/>
            </a:bodyPr>
            <a:lstStyle/>
            <a:p>
              <a:pPr algn="ctr"/>
              <a:r>
                <a:rPr lang="en-US" dirty="0"/>
                <a:t>Kat DiNapoli</a:t>
              </a:r>
            </a:p>
            <a:p>
              <a:pPr algn="ctr"/>
              <a:r>
                <a:rPr lang="en-US" dirty="0"/>
                <a:t>Doctoral student</a:t>
              </a:r>
            </a:p>
          </p:txBody>
        </p:sp>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8182" r="3853" b="2222"/>
            <a:stretch/>
          </p:blipFill>
          <p:spPr>
            <a:xfrm>
              <a:off x="5669280" y="4075331"/>
              <a:ext cx="1554480" cy="2057400"/>
            </a:xfrm>
            <a:prstGeom prst="rect">
              <a:avLst/>
            </a:prstGeom>
          </p:spPr>
        </p:pic>
      </p:grpSp>
      <p:grpSp>
        <p:nvGrpSpPr>
          <p:cNvPr id="29" name="Group 28"/>
          <p:cNvGrpSpPr/>
          <p:nvPr/>
        </p:nvGrpSpPr>
        <p:grpSpPr>
          <a:xfrm>
            <a:off x="5486400" y="4161481"/>
            <a:ext cx="2087288" cy="2695662"/>
            <a:chOff x="5638800" y="4161481"/>
            <a:chExt cx="2087288" cy="2695662"/>
          </a:xfrm>
        </p:grpSpPr>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0128" y="4161481"/>
              <a:ext cx="1464632" cy="2050485"/>
            </a:xfrm>
            <a:prstGeom prst="rect">
              <a:avLst/>
            </a:prstGeom>
          </p:spPr>
        </p:pic>
        <p:sp>
          <p:nvSpPr>
            <p:cNvPr id="28" name="TextBox 27"/>
            <p:cNvSpPr txBox="1"/>
            <p:nvPr/>
          </p:nvSpPr>
          <p:spPr>
            <a:xfrm>
              <a:off x="5638800" y="6210812"/>
              <a:ext cx="2087288" cy="646331"/>
            </a:xfrm>
            <a:prstGeom prst="rect">
              <a:avLst/>
            </a:prstGeom>
            <a:noFill/>
          </p:spPr>
          <p:txBody>
            <a:bodyPr wrap="square" rtlCol="0">
              <a:spAutoFit/>
            </a:bodyPr>
            <a:lstStyle/>
            <a:p>
              <a:pPr algn="ctr"/>
              <a:r>
                <a:rPr lang="en-US" dirty="0"/>
                <a:t>Pablo Iglesias</a:t>
              </a:r>
            </a:p>
            <a:p>
              <a:pPr algn="ctr"/>
              <a:r>
                <a:rPr lang="en-US" dirty="0"/>
                <a:t>Elect. Comp. Eng.</a:t>
              </a:r>
            </a:p>
          </p:txBody>
        </p:sp>
      </p:grpSp>
    </p:spTree>
    <p:extLst>
      <p:ext uri="{BB962C8B-B14F-4D97-AF65-F5344CB8AC3E}">
        <p14:creationId xmlns:p14="http://schemas.microsoft.com/office/powerpoint/2010/main" val="3950618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592" y="304800"/>
            <a:ext cx="8833036" cy="954107"/>
          </a:xfrm>
          <a:prstGeom prst="rect">
            <a:avLst/>
          </a:prstGeom>
          <a:noFill/>
        </p:spPr>
        <p:txBody>
          <a:bodyPr wrap="square" rtlCol="0">
            <a:spAutoFit/>
          </a:bodyPr>
          <a:lstStyle/>
          <a:p>
            <a:pPr algn="ctr"/>
            <a:r>
              <a:rPr lang="en-US" sz="2800" dirty="0"/>
              <a:t>Mechanobiology: </a:t>
            </a:r>
          </a:p>
          <a:p>
            <a:pPr algn="ctr"/>
            <a:r>
              <a:rPr lang="en-US" sz="2800" dirty="0"/>
              <a:t>From Fundamentals to Therapeutic Targets </a:t>
            </a:r>
          </a:p>
        </p:txBody>
      </p:sp>
      <p:sp>
        <p:nvSpPr>
          <p:cNvPr id="3" name="Rounded Rectangle 2"/>
          <p:cNvSpPr/>
          <p:nvPr/>
        </p:nvSpPr>
        <p:spPr bwMode="auto">
          <a:xfrm>
            <a:off x="117320" y="2057400"/>
            <a:ext cx="1409700" cy="457200"/>
          </a:xfrm>
          <a:prstGeom prst="roundRect">
            <a:avLst/>
          </a:prstGeom>
          <a:solidFill>
            <a:schemeClr val="bg1">
              <a:lumMod val="85000"/>
            </a:schemeClr>
          </a:solidFill>
          <a:ln w="6350" cap="flat" cmpd="sng" algn="ctr">
            <a:solidFill>
              <a:srgbClr val="000000"/>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Experiment</a:t>
            </a:r>
          </a:p>
        </p:txBody>
      </p:sp>
      <p:sp>
        <p:nvSpPr>
          <p:cNvPr id="4" name="Rounded Rectangle 3"/>
          <p:cNvSpPr/>
          <p:nvPr/>
        </p:nvSpPr>
        <p:spPr bwMode="auto">
          <a:xfrm>
            <a:off x="1956957" y="2057400"/>
            <a:ext cx="1409700" cy="457200"/>
          </a:xfrm>
          <a:prstGeom prst="roundRect">
            <a:avLst/>
          </a:prstGeom>
          <a:solidFill>
            <a:schemeClr val="bg1">
              <a:lumMod val="85000"/>
            </a:schemeClr>
          </a:solidFill>
          <a:ln w="6350" cap="flat" cmpd="sng" algn="ctr">
            <a:solidFill>
              <a:srgbClr val="000000"/>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Theory</a:t>
            </a:r>
          </a:p>
        </p:txBody>
      </p:sp>
      <p:sp>
        <p:nvSpPr>
          <p:cNvPr id="5" name="Rounded Rectangle 4"/>
          <p:cNvSpPr/>
          <p:nvPr/>
        </p:nvSpPr>
        <p:spPr bwMode="auto">
          <a:xfrm>
            <a:off x="3829050" y="2057400"/>
            <a:ext cx="1409700" cy="457200"/>
          </a:xfrm>
          <a:prstGeom prst="roundRect">
            <a:avLst/>
          </a:prstGeom>
          <a:solidFill>
            <a:schemeClr val="bg1">
              <a:lumMod val="85000"/>
            </a:schemeClr>
          </a:solidFill>
          <a:ln w="6350" cap="flat" cmpd="sng" algn="ctr">
            <a:solidFill>
              <a:srgbClr val="000000"/>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Prediction</a:t>
            </a:r>
          </a:p>
        </p:txBody>
      </p:sp>
      <p:sp>
        <p:nvSpPr>
          <p:cNvPr id="6" name="Rounded Rectangle 5"/>
          <p:cNvSpPr/>
          <p:nvPr/>
        </p:nvSpPr>
        <p:spPr bwMode="auto">
          <a:xfrm>
            <a:off x="5705475" y="2057400"/>
            <a:ext cx="1409700" cy="457200"/>
          </a:xfrm>
          <a:prstGeom prst="roundRect">
            <a:avLst/>
          </a:prstGeom>
          <a:solidFill>
            <a:schemeClr val="bg1">
              <a:lumMod val="85000"/>
            </a:schemeClr>
          </a:solidFill>
          <a:ln w="6350" cap="flat" cmpd="sng" algn="ctr">
            <a:solidFill>
              <a:srgbClr val="000000"/>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Experiment</a:t>
            </a:r>
            <a:endParaRPr kumimoji="0" lang="en-US" sz="1800" b="0" i="0" u="none" strike="noStrike" cap="none" normalizeH="0" baseline="0" dirty="0">
              <a:ln>
                <a:noFill/>
              </a:ln>
              <a:solidFill>
                <a:schemeClr val="tx1"/>
              </a:solidFill>
              <a:effectLst/>
              <a:latin typeface="Arial" charset="0"/>
            </a:endParaRPr>
          </a:p>
        </p:txBody>
      </p:sp>
      <p:sp>
        <p:nvSpPr>
          <p:cNvPr id="7" name="Rounded Rectangle 6"/>
          <p:cNvSpPr/>
          <p:nvPr/>
        </p:nvSpPr>
        <p:spPr bwMode="auto">
          <a:xfrm>
            <a:off x="7499664" y="2057400"/>
            <a:ext cx="1409700" cy="457200"/>
          </a:xfrm>
          <a:prstGeom prst="roundRect">
            <a:avLst/>
          </a:prstGeom>
          <a:solidFill>
            <a:schemeClr val="bg1">
              <a:lumMod val="85000"/>
            </a:schemeClr>
          </a:solidFill>
          <a:ln w="6350" cap="flat" cmpd="sng" algn="ctr">
            <a:solidFill>
              <a:srgbClr val="000000"/>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PDAC</a:t>
            </a:r>
          </a:p>
        </p:txBody>
      </p:sp>
      <p:sp>
        <p:nvSpPr>
          <p:cNvPr id="8" name="TextBox 7"/>
          <p:cNvSpPr txBox="1"/>
          <p:nvPr/>
        </p:nvSpPr>
        <p:spPr>
          <a:xfrm>
            <a:off x="1858595" y="1588055"/>
            <a:ext cx="1646605" cy="369332"/>
          </a:xfrm>
          <a:prstGeom prst="rect">
            <a:avLst/>
          </a:prstGeom>
          <a:noFill/>
        </p:spPr>
        <p:txBody>
          <a:bodyPr wrap="none" rtlCol="0">
            <a:spAutoFit/>
          </a:bodyPr>
          <a:lstStyle/>
          <a:p>
            <a:r>
              <a:rPr lang="en-US" dirty="0"/>
              <a:t>Model System</a:t>
            </a:r>
          </a:p>
        </p:txBody>
      </p:sp>
      <p:sp>
        <p:nvSpPr>
          <p:cNvPr id="9" name="TextBox 8"/>
          <p:cNvSpPr txBox="1"/>
          <p:nvPr/>
        </p:nvSpPr>
        <p:spPr>
          <a:xfrm>
            <a:off x="5943600" y="1588055"/>
            <a:ext cx="928459" cy="369332"/>
          </a:xfrm>
          <a:prstGeom prst="rect">
            <a:avLst/>
          </a:prstGeom>
          <a:noFill/>
        </p:spPr>
        <p:txBody>
          <a:bodyPr wrap="none" rtlCol="0">
            <a:spAutoFit/>
          </a:bodyPr>
          <a:lstStyle/>
          <a:p>
            <a:r>
              <a:rPr lang="en-US" dirty="0"/>
              <a:t>Human</a:t>
            </a:r>
          </a:p>
        </p:txBody>
      </p:sp>
      <p:cxnSp>
        <p:nvCxnSpPr>
          <p:cNvPr id="11" name="Straight Connector 10"/>
          <p:cNvCxnSpPr/>
          <p:nvPr/>
        </p:nvCxnSpPr>
        <p:spPr bwMode="auto">
          <a:xfrm>
            <a:off x="152400" y="1952624"/>
            <a:ext cx="4267200" cy="0"/>
          </a:xfrm>
          <a:prstGeom prst="line">
            <a:avLst/>
          </a:prstGeom>
          <a:solidFill>
            <a:schemeClr val="accent1"/>
          </a:solidFill>
          <a:ln w="19050" cap="flat" cmpd="sng" algn="ctr">
            <a:solidFill>
              <a:srgbClr val="000000"/>
            </a:solidFill>
            <a:prstDash val="solid"/>
            <a:round/>
            <a:headEnd type="none" w="med" len="med"/>
            <a:tailEnd type="none" w="lg" len="med"/>
          </a:ln>
          <a:effectLst/>
        </p:spPr>
      </p:cxnSp>
      <p:cxnSp>
        <p:nvCxnSpPr>
          <p:cNvPr id="12" name="Straight Connector 11"/>
          <p:cNvCxnSpPr/>
          <p:nvPr/>
        </p:nvCxnSpPr>
        <p:spPr bwMode="auto">
          <a:xfrm>
            <a:off x="4533900" y="1952624"/>
            <a:ext cx="4381500" cy="0"/>
          </a:xfrm>
          <a:prstGeom prst="line">
            <a:avLst/>
          </a:prstGeom>
          <a:solidFill>
            <a:schemeClr val="accent1"/>
          </a:solidFill>
          <a:ln w="19050" cap="flat" cmpd="sng" algn="ctr">
            <a:solidFill>
              <a:srgbClr val="000000"/>
            </a:solidFill>
            <a:prstDash val="solid"/>
            <a:round/>
            <a:headEnd type="none" w="med" len="med"/>
            <a:tailEnd type="none" w="lg" len="med"/>
          </a:ln>
          <a:effectLst/>
        </p:spPr>
      </p:cxnSp>
      <p:grpSp>
        <p:nvGrpSpPr>
          <p:cNvPr id="59" name="Group 58"/>
          <p:cNvGrpSpPr/>
          <p:nvPr/>
        </p:nvGrpSpPr>
        <p:grpSpPr>
          <a:xfrm>
            <a:off x="50172" y="2666256"/>
            <a:ext cx="1626228" cy="2895600"/>
            <a:chOff x="9052" y="2666256"/>
            <a:chExt cx="1626228" cy="2895600"/>
          </a:xfrm>
        </p:grpSpPr>
        <p:sp>
          <p:nvSpPr>
            <p:cNvPr id="60" name="Rounded Rectangle 59"/>
            <p:cNvSpPr/>
            <p:nvPr/>
          </p:nvSpPr>
          <p:spPr bwMode="auto">
            <a:xfrm>
              <a:off x="9052" y="2666256"/>
              <a:ext cx="1626228" cy="2895600"/>
            </a:xfrm>
            <a:prstGeom prst="roundRect">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52" y="2812776"/>
              <a:ext cx="1304328" cy="260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906955" y="2764466"/>
              <a:ext cx="622286" cy="307777"/>
            </a:xfrm>
            <a:prstGeom prst="rect">
              <a:avLst/>
            </a:prstGeom>
            <a:noFill/>
          </p:spPr>
          <p:txBody>
            <a:bodyPr wrap="none" rtlCol="0">
              <a:spAutoFit/>
            </a:bodyPr>
            <a:lstStyle/>
            <a:p>
              <a:r>
                <a:rPr lang="en-US" sz="1400" dirty="0">
                  <a:solidFill>
                    <a:schemeClr val="bg1"/>
                  </a:solidFill>
                </a:rPr>
                <a:t>MyoII</a:t>
              </a:r>
            </a:p>
          </p:txBody>
        </p:sp>
        <p:sp>
          <p:nvSpPr>
            <p:cNvPr id="43" name="TextBox 42"/>
            <p:cNvSpPr txBox="1"/>
            <p:nvPr/>
          </p:nvSpPr>
          <p:spPr>
            <a:xfrm>
              <a:off x="873106" y="3635587"/>
              <a:ext cx="740908" cy="307777"/>
            </a:xfrm>
            <a:prstGeom prst="rect">
              <a:avLst/>
            </a:prstGeom>
            <a:noFill/>
          </p:spPr>
          <p:txBody>
            <a:bodyPr wrap="square" rtlCol="0">
              <a:spAutoFit/>
            </a:bodyPr>
            <a:lstStyle/>
            <a:p>
              <a:r>
                <a:rPr lang="en-US" sz="1400" dirty="0">
                  <a:solidFill>
                    <a:schemeClr val="bg1"/>
                  </a:solidFill>
                </a:rPr>
                <a:t>ACTN</a:t>
              </a:r>
            </a:p>
          </p:txBody>
        </p:sp>
        <p:sp>
          <p:nvSpPr>
            <p:cNvPr id="44" name="TextBox 43"/>
            <p:cNvSpPr txBox="1"/>
            <p:nvPr/>
          </p:nvSpPr>
          <p:spPr>
            <a:xfrm>
              <a:off x="1094692" y="4524375"/>
              <a:ext cx="442750" cy="307777"/>
            </a:xfrm>
            <a:prstGeom prst="rect">
              <a:avLst/>
            </a:prstGeom>
            <a:noFill/>
          </p:spPr>
          <p:txBody>
            <a:bodyPr wrap="none" rtlCol="0">
              <a:spAutoFit/>
            </a:bodyPr>
            <a:lstStyle/>
            <a:p>
              <a:r>
                <a:rPr lang="en-US" sz="1400" dirty="0">
                  <a:solidFill>
                    <a:schemeClr val="bg1"/>
                  </a:solidFill>
                </a:rPr>
                <a:t>FIL</a:t>
              </a:r>
            </a:p>
          </p:txBody>
        </p:sp>
      </p:grpSp>
      <p:grpSp>
        <p:nvGrpSpPr>
          <p:cNvPr id="58" name="Group 57"/>
          <p:cNvGrpSpPr/>
          <p:nvPr/>
        </p:nvGrpSpPr>
        <p:grpSpPr>
          <a:xfrm>
            <a:off x="5576077" y="2666256"/>
            <a:ext cx="1684836" cy="2895600"/>
            <a:chOff x="5477965" y="2667000"/>
            <a:chExt cx="1684836" cy="2895600"/>
          </a:xfrm>
        </p:grpSpPr>
        <p:sp>
          <p:nvSpPr>
            <p:cNvPr id="53" name="Rounded Rectangle 52"/>
            <p:cNvSpPr/>
            <p:nvPr/>
          </p:nvSpPr>
          <p:spPr bwMode="auto">
            <a:xfrm>
              <a:off x="5486681" y="2667000"/>
              <a:ext cx="1676120" cy="2895600"/>
            </a:xfrm>
            <a:prstGeom prst="roundRect">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grpSp>
          <p:nvGrpSpPr>
            <p:cNvPr id="42" name="Group 41"/>
            <p:cNvGrpSpPr/>
            <p:nvPr/>
          </p:nvGrpSpPr>
          <p:grpSpPr>
            <a:xfrm>
              <a:off x="5477965" y="2918892"/>
              <a:ext cx="1673556" cy="2341721"/>
              <a:chOff x="5688039" y="3042747"/>
              <a:chExt cx="1673556" cy="2341721"/>
            </a:xfrm>
            <a:effectLst/>
          </p:grpSpPr>
          <p:grpSp>
            <p:nvGrpSpPr>
              <p:cNvPr id="16" name="Group 15"/>
              <p:cNvGrpSpPr/>
              <p:nvPr/>
            </p:nvGrpSpPr>
            <p:grpSpPr>
              <a:xfrm>
                <a:off x="5688039" y="3080849"/>
                <a:ext cx="1565797" cy="2303619"/>
                <a:chOff x="4911908" y="2318134"/>
                <a:chExt cx="1978990" cy="2911514"/>
              </a:xfrm>
            </p:grpSpPr>
            <p:pic>
              <p:nvPicPr>
                <p:cNvPr id="20" name="Picture 423"/>
                <p:cNvPicPr>
                  <a:picLocks noChangeAspect="1" noChangeArrowheads="1"/>
                </p:cNvPicPr>
                <p:nvPr/>
              </p:nvPicPr>
              <p:blipFill rotWithShape="1">
                <a:blip r:embed="rId5">
                  <a:extLst>
                    <a:ext uri="{28A0092B-C50C-407E-A947-70E740481C1C}">
                      <a14:useLocalDpi xmlns:a14="http://schemas.microsoft.com/office/drawing/2010/main" val="0"/>
                    </a:ext>
                  </a:extLst>
                </a:blip>
                <a:srcRect l="15123" r="-4302"/>
                <a:stretch/>
              </p:blipFill>
              <p:spPr bwMode="auto">
                <a:xfrm>
                  <a:off x="5157350" y="2318134"/>
                  <a:ext cx="1733548" cy="140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24"/>
                <p:cNvPicPr>
                  <a:picLocks noChangeAspect="1" noChangeArrowheads="1"/>
                </p:cNvPicPr>
                <p:nvPr/>
              </p:nvPicPr>
              <p:blipFill rotWithShape="1">
                <a:blip r:embed="rId6">
                  <a:extLst>
                    <a:ext uri="{28A0092B-C50C-407E-A947-70E740481C1C}">
                      <a14:useLocalDpi xmlns:a14="http://schemas.microsoft.com/office/drawing/2010/main" val="0"/>
                    </a:ext>
                  </a:extLst>
                </a:blip>
                <a:srcRect l="15122" r="-4301"/>
                <a:stretch/>
              </p:blipFill>
              <p:spPr bwMode="auto">
                <a:xfrm>
                  <a:off x="5157349" y="3739329"/>
                  <a:ext cx="1733548" cy="149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922929" y="3096539"/>
                  <a:ext cx="233479" cy="388995"/>
                </a:xfrm>
                <a:prstGeom prst="rect">
                  <a:avLst/>
                </a:prstGeom>
                <a:noFill/>
              </p:spPr>
              <p:txBody>
                <a:bodyPr wrap="none" rtlCol="0">
                  <a:spAutoFit/>
                </a:bodyPr>
                <a:lstStyle/>
                <a:p>
                  <a:endParaRPr lang="en-US" sz="1400" dirty="0">
                    <a:solidFill>
                      <a:schemeClr val="bg1"/>
                    </a:solidFill>
                  </a:endParaRPr>
                </a:p>
              </p:txBody>
            </p:sp>
            <p:sp>
              <p:nvSpPr>
                <p:cNvPr id="17" name="TextBox 16"/>
                <p:cNvSpPr txBox="1"/>
                <p:nvPr/>
              </p:nvSpPr>
              <p:spPr>
                <a:xfrm>
                  <a:off x="4911908" y="4585760"/>
                  <a:ext cx="233479" cy="388995"/>
                </a:xfrm>
                <a:prstGeom prst="rect">
                  <a:avLst/>
                </a:prstGeom>
                <a:noFill/>
              </p:spPr>
              <p:txBody>
                <a:bodyPr wrap="none" rtlCol="0">
                  <a:spAutoFit/>
                </a:bodyPr>
                <a:lstStyle/>
                <a:p>
                  <a:endParaRPr lang="en-US" sz="1400" dirty="0">
                    <a:solidFill>
                      <a:schemeClr val="bg1"/>
                    </a:solidFill>
                  </a:endParaRPr>
                </a:p>
              </p:txBody>
            </p:sp>
          </p:grpSp>
          <p:sp>
            <p:nvSpPr>
              <p:cNvPr id="45" name="TextBox 44"/>
              <p:cNvSpPr txBox="1"/>
              <p:nvPr/>
            </p:nvSpPr>
            <p:spPr>
              <a:xfrm>
                <a:off x="6502713" y="3042747"/>
                <a:ext cx="848249" cy="307777"/>
              </a:xfrm>
              <a:prstGeom prst="rect">
                <a:avLst/>
              </a:prstGeom>
              <a:noFill/>
            </p:spPr>
            <p:txBody>
              <a:bodyPr wrap="square" rtlCol="0">
                <a:spAutoFit/>
              </a:bodyPr>
              <a:lstStyle/>
              <a:p>
                <a:r>
                  <a:rPr lang="en-US" sz="1400" dirty="0">
                    <a:solidFill>
                      <a:schemeClr val="bg1"/>
                    </a:solidFill>
                  </a:rPr>
                  <a:t>ACTN4</a:t>
                </a:r>
              </a:p>
            </p:txBody>
          </p:sp>
          <p:sp>
            <p:nvSpPr>
              <p:cNvPr id="46" name="TextBox 45"/>
              <p:cNvSpPr txBox="1"/>
              <p:nvPr/>
            </p:nvSpPr>
            <p:spPr>
              <a:xfrm>
                <a:off x="6513346" y="4168913"/>
                <a:ext cx="848249" cy="307777"/>
              </a:xfrm>
              <a:prstGeom prst="rect">
                <a:avLst/>
              </a:prstGeom>
              <a:noFill/>
            </p:spPr>
            <p:txBody>
              <a:bodyPr wrap="square" rtlCol="0">
                <a:spAutoFit/>
              </a:bodyPr>
              <a:lstStyle/>
              <a:p>
                <a:r>
                  <a:rPr lang="en-US" sz="1400" dirty="0">
                    <a:solidFill>
                      <a:schemeClr val="bg1"/>
                    </a:solidFill>
                  </a:rPr>
                  <a:t>ACTN1</a:t>
                </a:r>
              </a:p>
            </p:txBody>
          </p:sp>
        </p:grpSp>
      </p:grpSp>
      <p:grpSp>
        <p:nvGrpSpPr>
          <p:cNvPr id="49" name="Group 48"/>
          <p:cNvGrpSpPr/>
          <p:nvPr/>
        </p:nvGrpSpPr>
        <p:grpSpPr>
          <a:xfrm>
            <a:off x="1848003" y="2666256"/>
            <a:ext cx="1676400" cy="2895600"/>
            <a:chOff x="1905000" y="2667000"/>
            <a:chExt cx="1513615" cy="2895600"/>
          </a:xfrm>
          <a:effectLst>
            <a:outerShdw blurRad="50800" dist="38100" dir="2700000" algn="tl" rotWithShape="0">
              <a:prstClr val="black">
                <a:alpha val="40000"/>
              </a:prstClr>
            </a:outerShdw>
          </a:effectLst>
        </p:grpSpPr>
        <p:sp>
          <p:nvSpPr>
            <p:cNvPr id="47" name="Rounded Rectangle 46"/>
            <p:cNvSpPr/>
            <p:nvPr/>
          </p:nvSpPr>
          <p:spPr bwMode="auto">
            <a:xfrm>
              <a:off x="1905000" y="2667000"/>
              <a:ext cx="1513615" cy="2895600"/>
            </a:xfrm>
            <a:prstGeom prst="roundRect">
              <a:avLst/>
            </a:prstGeom>
            <a:solidFill>
              <a:schemeClr val="bg1">
                <a:lumMod val="85000"/>
              </a:schemeClr>
            </a:solidFill>
            <a:ln w="6350"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6957" y="2857439"/>
              <a:ext cx="1409700" cy="251472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61"/>
          <p:cNvGrpSpPr/>
          <p:nvPr/>
        </p:nvGrpSpPr>
        <p:grpSpPr>
          <a:xfrm>
            <a:off x="3737126" y="2666256"/>
            <a:ext cx="1626228" cy="2895600"/>
            <a:chOff x="3733800" y="2690516"/>
            <a:chExt cx="1626228" cy="2895600"/>
          </a:xfrm>
        </p:grpSpPr>
        <p:sp>
          <p:nvSpPr>
            <p:cNvPr id="55" name="Rounded Rectangle 54"/>
            <p:cNvSpPr/>
            <p:nvPr/>
          </p:nvSpPr>
          <p:spPr bwMode="auto">
            <a:xfrm>
              <a:off x="3733800" y="2690516"/>
              <a:ext cx="1626228" cy="2895600"/>
            </a:xfrm>
            <a:prstGeom prst="roundRect">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grpSp>
          <p:nvGrpSpPr>
            <p:cNvPr id="56" name="Group 55"/>
            <p:cNvGrpSpPr/>
            <p:nvPr/>
          </p:nvGrpSpPr>
          <p:grpSpPr>
            <a:xfrm>
              <a:off x="3790950" y="3081661"/>
              <a:ext cx="1556908" cy="1795139"/>
              <a:chOff x="7903153" y="3280227"/>
              <a:chExt cx="1556908" cy="1795139"/>
            </a:xfrm>
          </p:grpSpPr>
          <p:sp>
            <p:nvSpPr>
              <p:cNvPr id="51" name="Rectangle 50"/>
              <p:cNvSpPr/>
              <p:nvPr/>
            </p:nvSpPr>
            <p:spPr bwMode="auto">
              <a:xfrm>
                <a:off x="7903153" y="3280227"/>
                <a:ext cx="1509150" cy="1795139"/>
              </a:xfrm>
              <a:prstGeom prst="rect">
                <a:avLst/>
              </a:prstGeom>
              <a:solidFill>
                <a:schemeClr val="bg1"/>
              </a:solidFill>
              <a:ln w="6350"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Simulations</a:t>
                </a:r>
              </a:p>
            </p:txBody>
          </p:sp>
          <p:grpSp>
            <p:nvGrpSpPr>
              <p:cNvPr id="40" name="Group 39"/>
              <p:cNvGrpSpPr/>
              <p:nvPr/>
            </p:nvGrpSpPr>
            <p:grpSpPr>
              <a:xfrm>
                <a:off x="7955052" y="3759914"/>
                <a:ext cx="1505009" cy="1201089"/>
                <a:chOff x="3577909" y="3369556"/>
                <a:chExt cx="2199257" cy="1701303"/>
              </a:xfrm>
            </p:grpSpPr>
            <p:grpSp>
              <p:nvGrpSpPr>
                <p:cNvPr id="22" name="Group 21"/>
                <p:cNvGrpSpPr/>
                <p:nvPr/>
              </p:nvGrpSpPr>
              <p:grpSpPr>
                <a:xfrm>
                  <a:off x="3577909" y="3369556"/>
                  <a:ext cx="2199257" cy="1701303"/>
                  <a:chOff x="-154126" y="3010691"/>
                  <a:chExt cx="5094083" cy="3940683"/>
                </a:xfrm>
              </p:grpSpPr>
              <p:sp>
                <p:nvSpPr>
                  <p:cNvPr id="23" name="TextBox 22"/>
                  <p:cNvSpPr txBox="1"/>
                  <p:nvPr/>
                </p:nvSpPr>
                <p:spPr>
                  <a:xfrm>
                    <a:off x="3691834" y="5816128"/>
                    <a:ext cx="1248123" cy="807833"/>
                  </a:xfrm>
                  <a:prstGeom prst="rect">
                    <a:avLst/>
                  </a:prstGeom>
                  <a:noFill/>
                </p:spPr>
                <p:txBody>
                  <a:bodyPr wrap="square" rtlCol="0">
                    <a:spAutoFit/>
                  </a:bodyPr>
                  <a:lstStyle/>
                  <a:p>
                    <a:r>
                      <a:rPr lang="en-US" sz="1000" dirty="0"/>
                      <a:t>12</a:t>
                    </a:r>
                  </a:p>
                </p:txBody>
              </p:sp>
              <p:grpSp>
                <p:nvGrpSpPr>
                  <p:cNvPr id="24" name="Group 23"/>
                  <p:cNvGrpSpPr/>
                  <p:nvPr/>
                </p:nvGrpSpPr>
                <p:grpSpPr>
                  <a:xfrm>
                    <a:off x="-154126" y="3010691"/>
                    <a:ext cx="4478866" cy="3940683"/>
                    <a:chOff x="-154126" y="3010691"/>
                    <a:chExt cx="4478866" cy="3940683"/>
                  </a:xfrm>
                </p:grpSpPr>
                <p:sp>
                  <p:nvSpPr>
                    <p:cNvPr id="25" name="TextBox 24"/>
                    <p:cNvSpPr txBox="1"/>
                    <p:nvPr/>
                  </p:nvSpPr>
                  <p:spPr>
                    <a:xfrm rot="16200000">
                      <a:off x="-734262" y="3653329"/>
                      <a:ext cx="2473003" cy="1312731"/>
                    </a:xfrm>
                    <a:prstGeom prst="rect">
                      <a:avLst/>
                    </a:prstGeom>
                    <a:solidFill>
                      <a:schemeClr val="bg1"/>
                    </a:solidFill>
                  </p:spPr>
                  <p:txBody>
                    <a:bodyPr wrap="square" rtlCol="0">
                      <a:spAutoFit/>
                    </a:bodyPr>
                    <a:lstStyle/>
                    <a:p>
                      <a:pPr algn="ctr"/>
                      <a:r>
                        <a:rPr lang="en-US" sz="1000" dirty="0"/>
                        <a:t>Intensity</a:t>
                      </a:r>
                    </a:p>
                    <a:p>
                      <a:endParaRPr lang="en-US" sz="1000" dirty="0"/>
                    </a:p>
                  </p:txBody>
                </p:sp>
                <p:sp>
                  <p:nvSpPr>
                    <p:cNvPr id="26" name="TextBox 25"/>
                    <p:cNvSpPr txBox="1"/>
                    <p:nvPr/>
                  </p:nvSpPr>
                  <p:spPr>
                    <a:xfrm>
                      <a:off x="1383102" y="6381057"/>
                      <a:ext cx="1400542" cy="570317"/>
                    </a:xfrm>
                    <a:prstGeom prst="rect">
                      <a:avLst/>
                    </a:prstGeom>
                    <a:solidFill>
                      <a:srgbClr val="FFFFFF"/>
                    </a:solidFill>
                  </p:spPr>
                  <p:txBody>
                    <a:bodyPr wrap="none" rtlCol="0">
                      <a:spAutoFit/>
                    </a:bodyPr>
                    <a:lstStyle/>
                    <a:p>
                      <a:r>
                        <a:rPr lang="en-US" sz="1000" dirty="0"/>
                        <a:t>Time, s</a:t>
                      </a:r>
                    </a:p>
                  </p:txBody>
                </p:sp>
                <p:pic>
                  <p:nvPicPr>
                    <p:cNvPr id="3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940" y="3010691"/>
                      <a:ext cx="3733800" cy="301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861505" y="3130973"/>
                      <a:ext cx="1244596" cy="570317"/>
                    </a:xfrm>
                    <a:prstGeom prst="rect">
                      <a:avLst/>
                    </a:prstGeom>
                  </p:spPr>
                  <p:txBody>
                    <a:bodyPr wrap="none">
                      <a:spAutoFit/>
                    </a:bodyPr>
                    <a:lstStyle/>
                    <a:p>
                      <a:r>
                        <a:rPr lang="en-US" sz="1000" dirty="0">
                          <a:solidFill>
                            <a:srgbClr val="0000FF"/>
                          </a:solidFill>
                        </a:rPr>
                        <a:t>36  s</a:t>
                      </a:r>
                      <a:r>
                        <a:rPr lang="en-US" sz="1000" baseline="30000" dirty="0">
                          <a:solidFill>
                            <a:srgbClr val="0000FF"/>
                          </a:solidFill>
                        </a:rPr>
                        <a:t>-1</a:t>
                      </a:r>
                    </a:p>
                  </p:txBody>
                </p:sp>
                <p:sp>
                  <p:nvSpPr>
                    <p:cNvPr id="35" name="Rectangle 34"/>
                    <p:cNvSpPr/>
                    <p:nvPr/>
                  </p:nvSpPr>
                  <p:spPr>
                    <a:xfrm>
                      <a:off x="1611367" y="3951296"/>
                      <a:ext cx="1326281" cy="570317"/>
                    </a:xfrm>
                    <a:prstGeom prst="rect">
                      <a:avLst/>
                    </a:prstGeom>
                  </p:spPr>
                  <p:txBody>
                    <a:bodyPr wrap="none">
                      <a:spAutoFit/>
                    </a:bodyPr>
                    <a:lstStyle/>
                    <a:p>
                      <a:r>
                        <a:rPr lang="en-US" sz="1000" dirty="0">
                          <a:solidFill>
                            <a:srgbClr val="FF0000"/>
                          </a:solidFill>
                        </a:rPr>
                        <a:t>5.2  s</a:t>
                      </a:r>
                      <a:r>
                        <a:rPr lang="en-US" sz="1000" baseline="30000" dirty="0">
                          <a:solidFill>
                            <a:srgbClr val="FF0000"/>
                          </a:solidFill>
                        </a:rPr>
                        <a:t>-1</a:t>
                      </a:r>
                    </a:p>
                  </p:txBody>
                </p:sp>
                <p:sp>
                  <p:nvSpPr>
                    <p:cNvPr id="36" name="Rectangle 35"/>
                    <p:cNvSpPr/>
                    <p:nvPr/>
                  </p:nvSpPr>
                  <p:spPr>
                    <a:xfrm>
                      <a:off x="2707402" y="4951322"/>
                      <a:ext cx="1326281" cy="570317"/>
                    </a:xfrm>
                    <a:prstGeom prst="rect">
                      <a:avLst/>
                    </a:prstGeom>
                  </p:spPr>
                  <p:txBody>
                    <a:bodyPr wrap="none">
                      <a:spAutoFit/>
                    </a:bodyPr>
                    <a:lstStyle/>
                    <a:p>
                      <a:r>
                        <a:rPr lang="en-US" sz="1000" dirty="0">
                          <a:solidFill>
                            <a:srgbClr val="33CCFF"/>
                          </a:solidFill>
                        </a:rPr>
                        <a:t>0.4  s</a:t>
                      </a:r>
                      <a:r>
                        <a:rPr lang="en-US" sz="1000" baseline="30000" dirty="0">
                          <a:solidFill>
                            <a:srgbClr val="33CCFF"/>
                          </a:solidFill>
                        </a:rPr>
                        <a:t>-1</a:t>
                      </a:r>
                    </a:p>
                  </p:txBody>
                </p:sp>
              </p:grpSp>
            </p:grpSp>
            <p:sp>
              <p:nvSpPr>
                <p:cNvPr id="38" name="TextBox 37"/>
                <p:cNvSpPr txBox="1"/>
                <p:nvPr/>
              </p:nvSpPr>
              <p:spPr>
                <a:xfrm>
                  <a:off x="3712911" y="4580740"/>
                  <a:ext cx="353683" cy="246222"/>
                </a:xfrm>
                <a:prstGeom prst="rect">
                  <a:avLst/>
                </a:prstGeom>
                <a:noFill/>
              </p:spPr>
              <p:txBody>
                <a:bodyPr wrap="square" rtlCol="0">
                  <a:spAutoFit/>
                </a:bodyPr>
                <a:lstStyle/>
                <a:p>
                  <a:r>
                    <a:rPr lang="en-US" sz="1000" dirty="0"/>
                    <a:t>0</a:t>
                  </a:r>
                </a:p>
              </p:txBody>
            </p:sp>
            <p:sp>
              <p:nvSpPr>
                <p:cNvPr id="39" name="TextBox 38"/>
                <p:cNvSpPr txBox="1"/>
                <p:nvPr/>
              </p:nvSpPr>
              <p:spPr>
                <a:xfrm>
                  <a:off x="4539603" y="4580740"/>
                  <a:ext cx="353683" cy="246222"/>
                </a:xfrm>
                <a:prstGeom prst="rect">
                  <a:avLst/>
                </a:prstGeom>
                <a:noFill/>
              </p:spPr>
              <p:txBody>
                <a:bodyPr wrap="square" rtlCol="0">
                  <a:spAutoFit/>
                </a:bodyPr>
                <a:lstStyle/>
                <a:p>
                  <a:r>
                    <a:rPr lang="en-US" sz="1000" dirty="0"/>
                    <a:t>6</a:t>
                  </a:r>
                </a:p>
              </p:txBody>
            </p:sp>
          </p:grpSp>
        </p:grpSp>
      </p:grpSp>
      <p:grpSp>
        <p:nvGrpSpPr>
          <p:cNvPr id="28" name="Group 27"/>
          <p:cNvGrpSpPr/>
          <p:nvPr/>
        </p:nvGrpSpPr>
        <p:grpSpPr>
          <a:xfrm>
            <a:off x="7391400" y="2666256"/>
            <a:ext cx="1626228" cy="2895600"/>
            <a:chOff x="7391400" y="2666256"/>
            <a:chExt cx="1626228" cy="2895600"/>
          </a:xfrm>
        </p:grpSpPr>
        <p:sp>
          <p:nvSpPr>
            <p:cNvPr id="61" name="Rounded Rectangle 60"/>
            <p:cNvSpPr/>
            <p:nvPr/>
          </p:nvSpPr>
          <p:spPr bwMode="auto">
            <a:xfrm>
              <a:off x="7391400" y="2666256"/>
              <a:ext cx="1626228" cy="2895600"/>
            </a:xfrm>
            <a:prstGeom prst="roundRect">
              <a:avLst/>
            </a:prstGeom>
            <a:solidFill>
              <a:schemeClr val="bg1">
                <a:lumMod val="85000"/>
              </a:schemeClr>
            </a:solidFill>
            <a:ln w="6350" cap="flat" cmpd="sng" algn="ctr">
              <a:solidFill>
                <a:schemeClr val="tx1"/>
              </a:solidFill>
              <a:prstDash val="solid"/>
              <a:round/>
              <a:headEnd type="none" w="med" len="med"/>
              <a:tailEnd type="non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p:txBody>
        </p:sp>
        <p:grpSp>
          <p:nvGrpSpPr>
            <p:cNvPr id="15" name="Group 14"/>
            <p:cNvGrpSpPr/>
            <p:nvPr/>
          </p:nvGrpSpPr>
          <p:grpSpPr>
            <a:xfrm>
              <a:off x="7476770" y="2838761"/>
              <a:ext cx="1455489" cy="1455489"/>
              <a:chOff x="7490918" y="2875336"/>
              <a:chExt cx="1455489" cy="1455489"/>
            </a:xfrm>
          </p:grpSpPr>
          <p:pic>
            <p:nvPicPr>
              <p:cNvPr id="6656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0918" y="2875336"/>
                <a:ext cx="1455489" cy="1455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Straight Connector 13"/>
              <p:cNvCxnSpPr>
                <a:stCxn id="66565" idx="0"/>
                <a:endCxn id="66565" idx="2"/>
              </p:cNvCxnSpPr>
              <p:nvPr/>
            </p:nvCxnSpPr>
            <p:spPr bwMode="auto">
              <a:xfrm>
                <a:off x="8218663" y="2875336"/>
                <a:ext cx="0" cy="1455489"/>
              </a:xfrm>
              <a:prstGeom prst="line">
                <a:avLst/>
              </a:prstGeom>
              <a:solidFill>
                <a:schemeClr val="accent1"/>
              </a:solidFill>
              <a:ln w="9525" cap="flat" cmpd="sng" algn="ctr">
                <a:solidFill>
                  <a:schemeClr val="tx1"/>
                </a:solidFill>
                <a:prstDash val="solid"/>
                <a:round/>
                <a:headEnd type="none" w="med" len="med"/>
                <a:tailEnd type="none" w="lg" len="med"/>
              </a:ln>
              <a:effectLst/>
            </p:spPr>
          </p:cxnSp>
        </p:grpSp>
        <p:grpSp>
          <p:nvGrpSpPr>
            <p:cNvPr id="27" name="Group 26"/>
            <p:cNvGrpSpPr/>
            <p:nvPr/>
          </p:nvGrpSpPr>
          <p:grpSpPr>
            <a:xfrm>
              <a:off x="7472186" y="4328770"/>
              <a:ext cx="1460074" cy="1084511"/>
              <a:chOff x="7472186" y="4365345"/>
              <a:chExt cx="1460074" cy="1084511"/>
            </a:xfrm>
          </p:grpSpPr>
          <p:sp>
            <p:nvSpPr>
              <p:cNvPr id="19" name="Rectangle 18"/>
              <p:cNvSpPr/>
              <p:nvPr/>
            </p:nvSpPr>
            <p:spPr bwMode="auto">
              <a:xfrm>
                <a:off x="7472186" y="4365345"/>
                <a:ext cx="1460074" cy="1084511"/>
              </a:xfrm>
              <a:prstGeom prst="rect">
                <a:avLst/>
              </a:prstGeom>
              <a:solidFill>
                <a:srgbClr val="FFFFFF"/>
              </a:solidFill>
              <a:ln w="9525"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aphicFrame>
            <p:nvGraphicFramePr>
              <p:cNvPr id="64" name="Object 7"/>
              <p:cNvGraphicFramePr>
                <a:graphicFrameLocks noChangeAspect="1"/>
              </p:cNvGraphicFramePr>
              <p:nvPr>
                <p:extLst/>
              </p:nvPr>
            </p:nvGraphicFramePr>
            <p:xfrm>
              <a:off x="7592623" y="4481408"/>
              <a:ext cx="1219200" cy="852385"/>
            </p:xfrm>
            <a:graphic>
              <a:graphicData uri="http://schemas.openxmlformats.org/presentationml/2006/ole">
                <mc:AlternateContent xmlns:mc="http://schemas.openxmlformats.org/markup-compatibility/2006">
                  <mc:Choice xmlns:v="urn:schemas-microsoft-com:vml" Requires="v">
                    <p:oleObj spid="_x0000_s2073" name="CS ChemDraw Drawing" r:id="rId10" imgW="977881" imgH="683910" progId="">
                      <p:embed/>
                    </p:oleObj>
                  </mc:Choice>
                  <mc:Fallback>
                    <p:oleObj name="CS ChemDraw Drawing" r:id="rId10" imgW="977881" imgH="683910" progId="">
                      <p:embed/>
                      <p:pic>
                        <p:nvPicPr>
                          <p:cNvPr id="64"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2623" y="4481408"/>
                            <a:ext cx="1219200" cy="852385"/>
                          </a:xfrm>
                          <a:prstGeom prst="rect">
                            <a:avLst/>
                          </a:prstGeom>
                          <a:noFill/>
                          <a:ln>
                            <a:noFill/>
                          </a:ln>
                          <a:effectLst/>
                          <a:extLst/>
                        </p:spPr>
                      </p:pic>
                    </p:oleObj>
                  </mc:Fallback>
                </mc:AlternateContent>
              </a:graphicData>
            </a:graphic>
          </p:graphicFrame>
        </p:grpSp>
      </p:grpSp>
    </p:spTree>
    <p:extLst>
      <p:ext uri="{BB962C8B-B14F-4D97-AF65-F5344CB8AC3E}">
        <p14:creationId xmlns:p14="http://schemas.microsoft.com/office/powerpoint/2010/main" val="14888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16506" y="107188"/>
            <a:ext cx="8476306" cy="1143611"/>
          </a:xfrm>
        </p:spPr>
        <p:txBody>
          <a:bodyPr/>
          <a:lstStyle/>
          <a:p>
            <a:r>
              <a:rPr lang="en-US" sz="2800" dirty="0"/>
              <a:t>From experimental to computational to chemical biology to human disease</a:t>
            </a:r>
          </a:p>
        </p:txBody>
      </p:sp>
      <p:pic>
        <p:nvPicPr>
          <p:cNvPr id="5" name="Picture 4"/>
          <p:cNvPicPr>
            <a:picLocks noChangeAspect="1"/>
          </p:cNvPicPr>
          <p:nvPr/>
        </p:nvPicPr>
        <p:blipFill>
          <a:blip r:embed="rId6"/>
          <a:stretch>
            <a:fillRect/>
          </a:stretch>
        </p:blipFill>
        <p:spPr>
          <a:xfrm>
            <a:off x="0" y="1669382"/>
            <a:ext cx="9110581" cy="2300949"/>
          </a:xfrm>
          <a:prstGeom prst="rect">
            <a:avLst/>
          </a:prstGeom>
        </p:spPr>
      </p:pic>
      <p:sp>
        <p:nvSpPr>
          <p:cNvPr id="9" name="TextBox 8"/>
          <p:cNvSpPr txBox="1"/>
          <p:nvPr/>
        </p:nvSpPr>
        <p:spPr>
          <a:xfrm>
            <a:off x="152400" y="1760869"/>
            <a:ext cx="1174221" cy="411651"/>
          </a:xfrm>
          <a:prstGeom prst="rect">
            <a:avLst/>
          </a:prstGeom>
          <a:noFill/>
        </p:spPr>
        <p:txBody>
          <a:bodyPr wrap="none" rtlCol="0">
            <a:spAutoFit/>
          </a:bodyPr>
          <a:lstStyle/>
          <a:p>
            <a:r>
              <a:rPr lang="en-US" sz="2400" dirty="0"/>
              <a:t>Models</a:t>
            </a:r>
          </a:p>
        </p:txBody>
      </p:sp>
      <p:pic>
        <p:nvPicPr>
          <p:cNvPr id="29" name="Picture 2" descr="C:\Users\Robinson\Documents\Robinson Lab\Robinson Lab Personnel\Corrine Kliment\Slides for Corrine\Dicty diagram.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3664" y="2390852"/>
            <a:ext cx="1305758" cy="119499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34" name="Picture 3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21789" y="1656290"/>
            <a:ext cx="2733174" cy="2446020"/>
          </a:xfrm>
          <a:prstGeom prst="rect">
            <a:avLst/>
          </a:prstGeom>
        </p:spPr>
      </p:pic>
      <p:grpSp>
        <p:nvGrpSpPr>
          <p:cNvPr id="38" name="Group 37"/>
          <p:cNvGrpSpPr/>
          <p:nvPr/>
        </p:nvGrpSpPr>
        <p:grpSpPr>
          <a:xfrm>
            <a:off x="2226411" y="1760600"/>
            <a:ext cx="4580156" cy="2101643"/>
            <a:chOff x="2234577" y="1291636"/>
            <a:chExt cx="4596957" cy="2356983"/>
          </a:xfrm>
        </p:grpSpPr>
        <p:pic>
          <p:nvPicPr>
            <p:cNvPr id="32" name="Picture 31"/>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5400000">
              <a:off x="3354564" y="171649"/>
              <a:ext cx="2356983" cy="4596957"/>
            </a:xfrm>
            <a:prstGeom prst="rect">
              <a:avLst/>
            </a:prstGeom>
          </p:spPr>
        </p:pic>
        <p:grpSp>
          <p:nvGrpSpPr>
            <p:cNvPr id="35" name="Group 34"/>
            <p:cNvGrpSpPr/>
            <p:nvPr/>
          </p:nvGrpSpPr>
          <p:grpSpPr>
            <a:xfrm>
              <a:off x="2668361" y="2635536"/>
              <a:ext cx="3662552" cy="279400"/>
              <a:chOff x="2676364" y="3747732"/>
              <a:chExt cx="3662552" cy="279400"/>
            </a:xfrm>
          </p:grpSpPr>
          <p:pic>
            <p:nvPicPr>
              <p:cNvPr id="36" name="Picture 35"/>
              <p:cNvPicPr>
                <a:picLocks noChangeAspect="1"/>
              </p:cNvPicPr>
              <p:nvPr/>
            </p:nvPicPr>
            <p:blipFill>
              <a:blip r:embed="rId10"/>
              <a:stretch>
                <a:fillRect/>
              </a:stretch>
            </p:blipFill>
            <p:spPr>
              <a:xfrm>
                <a:off x="2676364" y="3747732"/>
                <a:ext cx="901700" cy="279400"/>
              </a:xfrm>
              <a:prstGeom prst="rect">
                <a:avLst/>
              </a:prstGeom>
            </p:spPr>
          </p:pic>
          <p:pic>
            <p:nvPicPr>
              <p:cNvPr id="37" name="Picture 36"/>
              <p:cNvPicPr>
                <a:picLocks noChangeAspect="1"/>
              </p:cNvPicPr>
              <p:nvPr/>
            </p:nvPicPr>
            <p:blipFill>
              <a:blip r:embed="rId10"/>
              <a:stretch>
                <a:fillRect/>
              </a:stretch>
            </p:blipFill>
            <p:spPr>
              <a:xfrm>
                <a:off x="5437216" y="3747732"/>
                <a:ext cx="901700" cy="279400"/>
              </a:xfrm>
              <a:prstGeom prst="rect">
                <a:avLst/>
              </a:prstGeom>
            </p:spPr>
          </p:pic>
        </p:grpSp>
      </p:grpSp>
      <p:pic>
        <p:nvPicPr>
          <p:cNvPr id="72" name="Picture 71"/>
          <p:cNvPicPr>
            <a:picLocks noChangeAspect="1"/>
          </p:cNvPicPr>
          <p:nvPr/>
        </p:nvPicPr>
        <p:blipFill>
          <a:blip r:embed="rId6"/>
          <a:stretch>
            <a:fillRect/>
          </a:stretch>
        </p:blipFill>
        <p:spPr>
          <a:xfrm>
            <a:off x="33419" y="4324916"/>
            <a:ext cx="9110581" cy="2300949"/>
          </a:xfrm>
          <a:prstGeom prst="rect">
            <a:avLst/>
          </a:prstGeom>
        </p:spPr>
      </p:pic>
      <p:grpSp>
        <p:nvGrpSpPr>
          <p:cNvPr id="66" name="Group 65"/>
          <p:cNvGrpSpPr/>
          <p:nvPr/>
        </p:nvGrpSpPr>
        <p:grpSpPr>
          <a:xfrm>
            <a:off x="5036376" y="4855358"/>
            <a:ext cx="1621642" cy="1621642"/>
            <a:chOff x="7490918" y="2875336"/>
            <a:chExt cx="1455489" cy="1455489"/>
          </a:xfrm>
        </p:grpSpPr>
        <p:pic>
          <p:nvPicPr>
            <p:cNvPr id="7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0918" y="2875336"/>
              <a:ext cx="1455489" cy="1455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1" name="Straight Connector 70"/>
            <p:cNvCxnSpPr>
              <a:stCxn id="70" idx="0"/>
              <a:endCxn id="70" idx="2"/>
            </p:cNvCxnSpPr>
            <p:nvPr/>
          </p:nvCxnSpPr>
          <p:spPr bwMode="auto">
            <a:xfrm>
              <a:off x="8218663" y="2875336"/>
              <a:ext cx="0" cy="1455489"/>
            </a:xfrm>
            <a:prstGeom prst="line">
              <a:avLst/>
            </a:prstGeom>
            <a:solidFill>
              <a:schemeClr val="accent1"/>
            </a:solidFill>
            <a:ln w="9525" cap="flat" cmpd="sng" algn="ctr">
              <a:solidFill>
                <a:schemeClr val="tx1"/>
              </a:solidFill>
              <a:prstDash val="solid"/>
              <a:round/>
              <a:headEnd type="none" w="med" len="med"/>
              <a:tailEnd type="none" w="lg" len="med"/>
            </a:ln>
            <a:effectLst/>
          </p:spPr>
        </p:cxnSp>
      </p:grpSp>
      <p:grpSp>
        <p:nvGrpSpPr>
          <p:cNvPr id="67" name="Group 66"/>
          <p:cNvGrpSpPr/>
          <p:nvPr/>
        </p:nvGrpSpPr>
        <p:grpSpPr>
          <a:xfrm>
            <a:off x="6806567" y="4855358"/>
            <a:ext cx="2148396" cy="1595782"/>
            <a:chOff x="7472186" y="4365345"/>
            <a:chExt cx="1460074" cy="1084511"/>
          </a:xfrm>
        </p:grpSpPr>
        <p:sp>
          <p:nvSpPr>
            <p:cNvPr id="68" name="Rectangle 67"/>
            <p:cNvSpPr/>
            <p:nvPr/>
          </p:nvSpPr>
          <p:spPr bwMode="auto">
            <a:xfrm>
              <a:off x="7472186" y="4365345"/>
              <a:ext cx="1460074" cy="1084511"/>
            </a:xfrm>
            <a:prstGeom prst="rect">
              <a:avLst/>
            </a:prstGeom>
            <a:solidFill>
              <a:srgbClr val="FFFFFF"/>
            </a:solidFill>
            <a:ln w="9525" cap="flat" cmpd="sng" algn="ctr">
              <a:solidFill>
                <a:schemeClr val="tx1"/>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aphicFrame>
          <p:nvGraphicFramePr>
            <p:cNvPr id="69" name="Object 7"/>
            <p:cNvGraphicFramePr>
              <a:graphicFrameLocks noChangeAspect="1"/>
            </p:cNvGraphicFramePr>
            <p:nvPr>
              <p:extLst/>
            </p:nvPr>
          </p:nvGraphicFramePr>
          <p:xfrm>
            <a:off x="7592623" y="4481408"/>
            <a:ext cx="1219200" cy="852385"/>
          </p:xfrm>
          <a:graphic>
            <a:graphicData uri="http://schemas.openxmlformats.org/presentationml/2006/ole">
              <mc:AlternateContent xmlns:mc="http://schemas.openxmlformats.org/markup-compatibility/2006">
                <mc:Choice xmlns:v="urn:schemas-microsoft-com:vml" Requires="v">
                  <p:oleObj spid="_x0000_s3092" name="CS ChemDraw Drawing" r:id="rId12" imgW="977881" imgH="683910" progId="">
                    <p:embed/>
                  </p:oleObj>
                </mc:Choice>
                <mc:Fallback>
                  <p:oleObj name="CS ChemDraw Drawing" r:id="rId12" imgW="977881" imgH="683910" progId="">
                    <p:embed/>
                    <p:pic>
                      <p:nvPicPr>
                        <p:cNvPr id="6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2623" y="4481408"/>
                          <a:ext cx="1219200" cy="852385"/>
                        </a:xfrm>
                        <a:prstGeom prst="rect">
                          <a:avLst/>
                        </a:prstGeom>
                        <a:noFill/>
                        <a:ln>
                          <a:noFill/>
                        </a:ln>
                        <a:effectLst/>
                        <a:extLst/>
                      </p:spPr>
                    </p:pic>
                  </p:oleObj>
                </mc:Fallback>
              </mc:AlternateContent>
            </a:graphicData>
          </a:graphic>
        </p:graphicFrame>
      </p:grpSp>
      <p:pic>
        <p:nvPicPr>
          <p:cNvPr id="73"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28607" t="31674" r="25890" b="16142"/>
          <a:stretch/>
        </p:blipFill>
        <p:spPr bwMode="auto">
          <a:xfrm>
            <a:off x="169276" y="4855358"/>
            <a:ext cx="2366742"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Luo et al Movie S3.avi">
            <a:hlinkClick r:id="" action="ppaction://media"/>
          </p:cNvPr>
          <p:cNvPicPr>
            <a:picLocks noChangeAspect="1"/>
          </p:cNvPicPr>
          <p:nvPr>
            <a:videoFile r:link="rId2"/>
            <p:extLst>
              <p:ext uri="{DAA4B4D4-6D71-4841-9C94-3DE7FCFB9230}">
                <p14:media xmlns:p14="http://schemas.microsoft.com/office/powerpoint/2010/main" r:embed="rId3">
                  <p14:trim st="5789" end="0.1428"/>
                </p14:media>
              </p:ext>
            </p:extLst>
          </p:nvPr>
        </p:nvPicPr>
        <p:blipFill>
          <a:blip r:embed="rId15"/>
          <a:stretch>
            <a:fillRect/>
          </a:stretch>
        </p:blipFill>
        <p:spPr>
          <a:xfrm>
            <a:off x="2684566" y="4855358"/>
            <a:ext cx="2203262" cy="1595782"/>
          </a:xfrm>
          <a:prstGeom prst="rect">
            <a:avLst/>
          </a:prstGeom>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804054">
            <a:off x="4354448" y="3300224"/>
            <a:ext cx="390841" cy="162298"/>
          </a:xfrm>
          <a:prstGeom prst="rect">
            <a:avLst/>
          </a:prstGeom>
        </p:spPr>
      </p:pic>
      <p:sp>
        <p:nvSpPr>
          <p:cNvPr id="75" name="TextBox 74"/>
          <p:cNvSpPr txBox="1"/>
          <p:nvPr/>
        </p:nvSpPr>
        <p:spPr>
          <a:xfrm>
            <a:off x="152400" y="4384312"/>
            <a:ext cx="3457037" cy="461665"/>
          </a:xfrm>
          <a:prstGeom prst="rect">
            <a:avLst/>
          </a:prstGeom>
          <a:noFill/>
        </p:spPr>
        <p:txBody>
          <a:bodyPr wrap="none" rtlCol="0">
            <a:spAutoFit/>
          </a:bodyPr>
          <a:lstStyle/>
          <a:p>
            <a:r>
              <a:rPr lang="en-US" sz="2400" dirty="0"/>
              <a:t>Conceptual Approaches</a:t>
            </a:r>
          </a:p>
        </p:txBody>
      </p:sp>
      <p:pic>
        <p:nvPicPr>
          <p:cNvPr id="28" name="Picture 27"/>
          <p:cNvPicPr>
            <a:picLocks noChangeAspect="1"/>
          </p:cNvPicPr>
          <p:nvPr/>
        </p:nvPicPr>
        <p:blipFill>
          <a:blip r:embed="rId17">
            <a:extLst>
              <a:ext uri="{28A0092B-C50C-407E-A947-70E740481C1C}">
                <a14:useLocalDpi xmlns:a14="http://schemas.microsoft.com/office/drawing/2010/main"/>
              </a:ext>
            </a:extLst>
          </a:blip>
          <a:stretch>
            <a:fillRect/>
          </a:stretch>
        </p:blipFill>
        <p:spPr>
          <a:xfrm rot="161564">
            <a:off x="3753699" y="2223618"/>
            <a:ext cx="1465314" cy="1311364"/>
          </a:xfrm>
          <a:prstGeom prst="rect">
            <a:avLst/>
          </a:prstGeom>
        </p:spPr>
      </p:pic>
    </p:spTree>
    <p:extLst>
      <p:ext uri="{BB962C8B-B14F-4D97-AF65-F5344CB8AC3E}">
        <p14:creationId xmlns:p14="http://schemas.microsoft.com/office/powerpoint/2010/main" val="128857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4"/>
                </p:tgtEl>
              </p:cMediaNode>
            </p:video>
          </p:childTnLst>
        </p:cTn>
      </p:par>
    </p:tnLst>
    <p:bldLst>
      <p:bldP spid="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Preparation and Practice, Practice, Practice</a:t>
            </a:r>
          </a:p>
        </p:txBody>
      </p:sp>
      <p:sp>
        <p:nvSpPr>
          <p:cNvPr id="4" name="TextBox 3"/>
          <p:cNvSpPr txBox="1"/>
          <p:nvPr/>
        </p:nvSpPr>
        <p:spPr>
          <a:xfrm>
            <a:off x="304801" y="1828800"/>
            <a:ext cx="8000999" cy="3785652"/>
          </a:xfrm>
          <a:prstGeom prst="rect">
            <a:avLst/>
          </a:prstGeom>
          <a:noFill/>
        </p:spPr>
        <p:txBody>
          <a:bodyPr wrap="square" rtlCol="0">
            <a:spAutoFit/>
          </a:bodyPr>
          <a:lstStyle/>
          <a:p>
            <a:r>
              <a:rPr lang="en-US" sz="2400" dirty="0"/>
              <a:t>If your audience will invest an hour in you, you can invest an hour/audience member in preparation</a:t>
            </a:r>
          </a:p>
          <a:p>
            <a:endParaRPr lang="en-US" sz="2400" dirty="0"/>
          </a:p>
          <a:p>
            <a:r>
              <a:rPr lang="en-US" sz="2400" dirty="0"/>
              <a:t>Practice your presentation in front of your lab and outside your lab</a:t>
            </a:r>
          </a:p>
          <a:p>
            <a:endParaRPr lang="en-US" sz="2400" dirty="0"/>
          </a:p>
          <a:p>
            <a:r>
              <a:rPr lang="en-US" sz="2400" dirty="0"/>
              <a:t>This is Market Analysis</a:t>
            </a:r>
          </a:p>
          <a:p>
            <a:endParaRPr lang="en-US" sz="2400" dirty="0"/>
          </a:p>
          <a:p>
            <a:r>
              <a:rPr lang="en-US" sz="2400" dirty="0"/>
              <a:t>Would Coca Cola spend $2M on a Super Bowl commercial without testing?</a:t>
            </a:r>
          </a:p>
        </p:txBody>
      </p:sp>
    </p:spTree>
    <p:extLst>
      <p:ext uri="{BB962C8B-B14F-4D97-AF65-F5344CB8AC3E}">
        <p14:creationId xmlns:p14="http://schemas.microsoft.com/office/powerpoint/2010/main" val="3611759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b-Qiyklq-Q"/>
          <p:cNvPicPr>
            <a:picLocks noRot="1" noChangeAspect="1"/>
          </p:cNvPicPr>
          <p:nvPr>
            <a:videoFile r:link="rId1"/>
          </p:nvPr>
        </p:nvPicPr>
        <p:blipFill>
          <a:blip r:embed="rId3"/>
          <a:stretch>
            <a:fillRect/>
          </a:stretch>
        </p:blipFill>
        <p:spPr>
          <a:xfrm>
            <a:off x="521295" y="1592597"/>
            <a:ext cx="8101410" cy="4557043"/>
          </a:xfrm>
          <a:prstGeom prst="rect">
            <a:avLst/>
          </a:prstGeom>
        </p:spPr>
      </p:pic>
      <p:sp>
        <p:nvSpPr>
          <p:cNvPr id="5" name="Title 1"/>
          <p:cNvSpPr>
            <a:spLocks noGrp="1"/>
          </p:cNvSpPr>
          <p:nvPr>
            <p:ph type="title"/>
          </p:nvPr>
        </p:nvSpPr>
        <p:spPr>
          <a:xfrm>
            <a:off x="457200" y="274638"/>
            <a:ext cx="8229600" cy="1143000"/>
          </a:xfrm>
        </p:spPr>
        <p:txBody>
          <a:bodyPr/>
          <a:lstStyle/>
          <a:p>
            <a:r>
              <a:rPr lang="en-US" sz="2800" dirty="0"/>
              <a:t>Preparation and Practice, Practice, Practice</a:t>
            </a:r>
          </a:p>
        </p:txBody>
      </p:sp>
      <p:sp>
        <p:nvSpPr>
          <p:cNvPr id="6" name="Rectangle 5"/>
          <p:cNvSpPr/>
          <p:nvPr/>
        </p:nvSpPr>
        <p:spPr>
          <a:xfrm>
            <a:off x="5647623" y="6324600"/>
            <a:ext cx="3048000" cy="646331"/>
          </a:xfrm>
          <a:prstGeom prst="rect">
            <a:avLst/>
          </a:prstGeom>
        </p:spPr>
        <p:txBody>
          <a:bodyPr wrap="square">
            <a:spAutoFit/>
          </a:bodyPr>
          <a:lstStyle/>
          <a:p>
            <a:r>
              <a:rPr lang="en-US" dirty="0">
                <a:hlinkClick r:id="rId4"/>
              </a:rPr>
              <a:t>https://youtu.be/ib-Qiyklq-Q</a:t>
            </a:r>
            <a:endParaRPr lang="en-US" dirty="0"/>
          </a:p>
          <a:p>
            <a:endParaRPr lang="en-US" dirty="0"/>
          </a:p>
        </p:txBody>
      </p:sp>
    </p:spTree>
    <p:extLst>
      <p:ext uri="{BB962C8B-B14F-4D97-AF65-F5344CB8AC3E}">
        <p14:creationId xmlns:p14="http://schemas.microsoft.com/office/powerpoint/2010/main" val="3977717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123" name="Image" r:id="rId3" imgW="2560108" imgH="1901473" progId="">
                  <p:embed/>
                </p:oleObj>
              </mc:Choice>
              <mc:Fallback>
                <p:oleObj name="Image" r:id="rId3" imgW="2560108" imgH="1901473" progId="">
                  <p:embed/>
                  <p:pic>
                    <p:nvPicPr>
                      <p:cNvPr id="1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3"/>
          <p:cNvSpPr txBox="1">
            <a:spLocks noChangeArrowheads="1"/>
          </p:cNvSpPr>
          <p:nvPr/>
        </p:nvSpPr>
        <p:spPr bwMode="auto">
          <a:xfrm>
            <a:off x="0" y="14288"/>
            <a:ext cx="9144000" cy="519112"/>
          </a:xfrm>
          <a:prstGeom prst="rect">
            <a:avLst/>
          </a:prstGeom>
          <a:noFill/>
          <a:ln w="9525">
            <a:noFill/>
            <a:miter lim="800000"/>
            <a:headEnd/>
            <a:tailEnd/>
          </a:ln>
        </p:spPr>
        <p:txBody>
          <a:bodyPr wrap="square">
            <a:spAutoFit/>
          </a:bodyPr>
          <a:lstStyle/>
          <a:p>
            <a:pPr algn="ctr"/>
            <a:r>
              <a:rPr lang="en-US" sz="2800" dirty="0">
                <a:solidFill>
                  <a:srgbClr val="FFFFFF"/>
                </a:solidFill>
              </a:rPr>
              <a:t>Acknowledgements</a:t>
            </a:r>
          </a:p>
        </p:txBody>
      </p:sp>
      <p:sp>
        <p:nvSpPr>
          <p:cNvPr id="16401" name="AutoShape 17" descr="https://mail.google.com/mail/?ui=2&amp;ik=13fb4418e7&amp;view=att&amp;th=131243084af89aa4&amp;attid=0.1&amp;disp=inline&amp;realattid=f_gq2grd992&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ctr"/>
            <a:endParaRPr lang="en-US">
              <a:solidFill>
                <a:srgbClr val="000000"/>
              </a:solidFill>
            </a:endParaRPr>
          </a:p>
        </p:txBody>
      </p:sp>
      <p:sp>
        <p:nvSpPr>
          <p:cNvPr id="16403" name="AutoShape 19" descr="https://mail.google.com/mail/?ui=2&amp;ik=13fb4418e7&amp;view=att&amp;th=131243084af89aa4&amp;attid=0.1&amp;disp=inline&amp;realattid=f_gq2grd992&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ctr"/>
            <a:endParaRPr lang="en-US">
              <a:solidFill>
                <a:srgbClr val="000000"/>
              </a:solidFill>
            </a:endParaRPr>
          </a:p>
        </p:txBody>
      </p:sp>
      <p:sp>
        <p:nvSpPr>
          <p:cNvPr id="16405" name="AutoShape 21" descr="https://mail.google.com/mail/?ui=2&amp;ik=13fb4418e7&amp;view=att&amp;th=131243084af89aa4&amp;attid=0.1&amp;disp=inline&amp;realattid=f_gq2grd992&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lgn="ctr"/>
            <a:endParaRPr lang="en-US">
              <a:solidFill>
                <a:srgbClr val="000000"/>
              </a:solidFill>
            </a:endParaRPr>
          </a:p>
        </p:txBody>
      </p:sp>
      <p:sp>
        <p:nvSpPr>
          <p:cNvPr id="13" name="Text Box 4"/>
          <p:cNvSpPr txBox="1">
            <a:spLocks noChangeArrowheads="1"/>
          </p:cNvSpPr>
          <p:nvPr/>
        </p:nvSpPr>
        <p:spPr bwMode="auto">
          <a:xfrm>
            <a:off x="216066" y="209001"/>
            <a:ext cx="389873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600" u="sng" dirty="0">
                <a:solidFill>
                  <a:srgbClr val="FFFF00"/>
                </a:solidFill>
              </a:rPr>
              <a:t>Current Members</a:t>
            </a:r>
          </a:p>
          <a:p>
            <a:pPr eaLnBrk="1" hangingPunct="1"/>
            <a:r>
              <a:rPr lang="en-US" sz="1600" dirty="0">
                <a:solidFill>
                  <a:schemeClr val="bg1"/>
                </a:solidFill>
              </a:rPr>
              <a:t>Shantel Angstadt</a:t>
            </a:r>
            <a:endParaRPr lang="en-US" sz="1600" dirty="0">
              <a:solidFill>
                <a:srgbClr val="FFFFFF"/>
              </a:solidFill>
            </a:endParaRPr>
          </a:p>
          <a:p>
            <a:pPr eaLnBrk="1" hangingPunct="1"/>
            <a:r>
              <a:rPr lang="en-US" sz="1600" dirty="0">
                <a:solidFill>
                  <a:schemeClr val="bg1"/>
                </a:solidFill>
              </a:rPr>
              <a:t>Amanda Balaban</a:t>
            </a:r>
          </a:p>
          <a:p>
            <a:pPr eaLnBrk="1" hangingPunct="1"/>
            <a:r>
              <a:rPr lang="en-US" sz="1600" dirty="0">
                <a:solidFill>
                  <a:schemeClr val="bg1"/>
                </a:solidFill>
              </a:rPr>
              <a:t>Kathleen DiNapoli</a:t>
            </a:r>
          </a:p>
          <a:p>
            <a:pPr eaLnBrk="1" hangingPunct="1"/>
            <a:r>
              <a:rPr lang="en-US" sz="1600" dirty="0">
                <a:solidFill>
                  <a:schemeClr val="bg1"/>
                </a:solidFill>
              </a:rPr>
              <a:t>Isaiah Griffith</a:t>
            </a:r>
          </a:p>
          <a:p>
            <a:pPr algn="l" eaLnBrk="1" hangingPunct="1"/>
            <a:r>
              <a:rPr lang="en-US" sz="1600" dirty="0">
                <a:solidFill>
                  <a:srgbClr val="FFFFFF"/>
                </a:solidFill>
              </a:rPr>
              <a:t>Priyanka Kothari</a:t>
            </a:r>
          </a:p>
          <a:p>
            <a:pPr eaLnBrk="1" hangingPunct="1"/>
            <a:r>
              <a:rPr lang="en-US" sz="1600" dirty="0">
                <a:solidFill>
                  <a:schemeClr val="bg1"/>
                </a:solidFill>
              </a:rPr>
              <a:t>Yinan Liu </a:t>
            </a:r>
          </a:p>
          <a:p>
            <a:pPr eaLnBrk="1" hangingPunct="1"/>
            <a:r>
              <a:rPr lang="en-US" sz="1600" dirty="0">
                <a:solidFill>
                  <a:schemeClr val="bg1"/>
                </a:solidFill>
              </a:rPr>
              <a:t>Laura Murphy</a:t>
            </a:r>
          </a:p>
          <a:p>
            <a:pPr eaLnBrk="1" hangingPunct="1"/>
            <a:r>
              <a:rPr lang="en-US" sz="1600" dirty="0">
                <a:solidFill>
                  <a:schemeClr val="bg1"/>
                </a:solidFill>
              </a:rPr>
              <a:t>Jenny Nguyen</a:t>
            </a:r>
          </a:p>
          <a:p>
            <a:pPr eaLnBrk="1" hangingPunct="1"/>
            <a:r>
              <a:rPr lang="en-US" sz="1600" dirty="0">
                <a:solidFill>
                  <a:schemeClr val="bg1"/>
                </a:solidFill>
              </a:rPr>
              <a:t>Ly Nguyen</a:t>
            </a:r>
          </a:p>
        </p:txBody>
      </p:sp>
      <p:sp>
        <p:nvSpPr>
          <p:cNvPr id="19" name="Rectangle 6"/>
          <p:cNvSpPr>
            <a:spLocks noChangeArrowheads="1"/>
          </p:cNvSpPr>
          <p:nvPr/>
        </p:nvSpPr>
        <p:spPr bwMode="auto">
          <a:xfrm>
            <a:off x="216066" y="2769327"/>
            <a:ext cx="450833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600" u="sng" dirty="0">
                <a:solidFill>
                  <a:srgbClr val="FFFF00"/>
                </a:solidFill>
              </a:rPr>
              <a:t>Collaborators at JHU</a:t>
            </a:r>
          </a:p>
          <a:p>
            <a:pPr algn="l"/>
            <a:r>
              <a:rPr lang="en-US" sz="1600" dirty="0">
                <a:solidFill>
                  <a:schemeClr val="bg1"/>
                </a:solidFill>
              </a:rPr>
              <a:t>Robert Anders, Charlie Zhu, Pathology</a:t>
            </a:r>
          </a:p>
          <a:p>
            <a:pPr algn="l"/>
            <a:r>
              <a:rPr lang="en-US" sz="1600" dirty="0">
                <a:solidFill>
                  <a:schemeClr val="bg1"/>
                </a:solidFill>
              </a:rPr>
              <a:t>Yun Chen, Sung Hoon Kang, </a:t>
            </a:r>
            <a:r>
              <a:rPr lang="en-US" sz="1600" dirty="0" err="1">
                <a:solidFill>
                  <a:schemeClr val="bg1"/>
                </a:solidFill>
              </a:rPr>
              <a:t>MechE</a:t>
            </a:r>
            <a:endParaRPr lang="en-US" sz="1600" dirty="0">
              <a:solidFill>
                <a:schemeClr val="bg1"/>
              </a:solidFill>
            </a:endParaRPr>
          </a:p>
          <a:p>
            <a:pPr algn="l"/>
            <a:r>
              <a:rPr lang="en-US" sz="1600" dirty="0">
                <a:solidFill>
                  <a:schemeClr val="bg1"/>
                </a:solidFill>
              </a:rPr>
              <a:t>Steve Claypool, Physiology</a:t>
            </a:r>
          </a:p>
          <a:p>
            <a:pPr algn="l"/>
            <a:r>
              <a:rPr lang="en-US" sz="1600" dirty="0">
                <a:solidFill>
                  <a:schemeClr val="bg1"/>
                </a:solidFill>
              </a:rPr>
              <a:t>Peter Devreotes, Takanari Inoue, Cell Bio</a:t>
            </a:r>
          </a:p>
          <a:p>
            <a:pPr algn="l"/>
            <a:r>
              <a:rPr lang="en-US" sz="1600" dirty="0">
                <a:solidFill>
                  <a:schemeClr val="bg1"/>
                </a:solidFill>
              </a:rPr>
              <a:t>Janice Evans, SPH Biochemistry</a:t>
            </a:r>
            <a:br>
              <a:rPr lang="en-US" sz="1600" dirty="0">
                <a:solidFill>
                  <a:schemeClr val="bg1"/>
                </a:solidFill>
              </a:rPr>
            </a:br>
            <a:r>
              <a:rPr lang="en-US" sz="1600" dirty="0">
                <a:solidFill>
                  <a:schemeClr val="bg1"/>
                </a:solidFill>
              </a:rPr>
              <a:t>Zachary Gagnon, </a:t>
            </a:r>
            <a:r>
              <a:rPr lang="en-US" sz="1600" dirty="0" err="1">
                <a:solidFill>
                  <a:schemeClr val="bg1"/>
                </a:solidFill>
              </a:rPr>
              <a:t>ChemBE</a:t>
            </a:r>
            <a:endParaRPr lang="en-US" sz="1600" dirty="0">
              <a:solidFill>
                <a:schemeClr val="bg1"/>
              </a:solidFill>
            </a:endParaRPr>
          </a:p>
          <a:p>
            <a:r>
              <a:rPr lang="en-US" sz="1600" dirty="0">
                <a:solidFill>
                  <a:schemeClr val="bg1"/>
                </a:solidFill>
              </a:rPr>
              <a:t>Taekjip Ha, Biophysics</a:t>
            </a:r>
          </a:p>
          <a:p>
            <a:pPr algn="l"/>
            <a:r>
              <a:rPr lang="en-US" sz="1600" dirty="0">
                <a:solidFill>
                  <a:schemeClr val="bg1"/>
                </a:solidFill>
              </a:rPr>
              <a:t>Pablo Iglesias, ECE</a:t>
            </a:r>
          </a:p>
          <a:p>
            <a:pPr algn="l"/>
            <a:r>
              <a:rPr lang="en-US" sz="1600" dirty="0">
                <a:solidFill>
                  <a:schemeClr val="bg1"/>
                </a:solidFill>
              </a:rPr>
              <a:t>Liz Jaffee, Lei Zheng, Oncology</a:t>
            </a:r>
          </a:p>
          <a:p>
            <a:pPr algn="l"/>
            <a:r>
              <a:rPr lang="en-US" sz="1600" dirty="0">
                <a:solidFill>
                  <a:schemeClr val="bg1"/>
                </a:solidFill>
              </a:rPr>
              <a:t>Kostas Konstantopoulos, </a:t>
            </a:r>
            <a:r>
              <a:rPr lang="en-US" sz="1600" dirty="0" err="1">
                <a:solidFill>
                  <a:schemeClr val="bg1"/>
                </a:solidFill>
              </a:rPr>
              <a:t>ChemBE</a:t>
            </a:r>
            <a:endParaRPr lang="en-US" sz="1600" dirty="0">
              <a:solidFill>
                <a:schemeClr val="bg1"/>
              </a:solidFill>
            </a:endParaRPr>
          </a:p>
          <a:p>
            <a:pPr algn="l"/>
            <a:r>
              <a:rPr lang="en-US" sz="1600" dirty="0">
                <a:solidFill>
                  <a:schemeClr val="bg1"/>
                </a:solidFill>
              </a:rPr>
              <a:t>Scot Kuo, Cell Biology, BME</a:t>
            </a:r>
          </a:p>
          <a:p>
            <a:pPr algn="l"/>
            <a:r>
              <a:rPr lang="en-US" sz="1600" dirty="0">
                <a:solidFill>
                  <a:schemeClr val="bg1"/>
                </a:solidFill>
              </a:rPr>
              <a:t>Caren Freel Myers, Pharm. Mol. Sci.</a:t>
            </a:r>
          </a:p>
          <a:p>
            <a:pPr algn="l"/>
            <a:r>
              <a:rPr lang="en-US" sz="1600" dirty="0">
                <a:solidFill>
                  <a:schemeClr val="bg1"/>
                </a:solidFill>
              </a:rPr>
              <a:t>Tamara O’Connor, Biological Chem.</a:t>
            </a:r>
          </a:p>
          <a:p>
            <a:pPr algn="l"/>
            <a:r>
              <a:rPr lang="en-US" sz="1600" dirty="0">
                <a:solidFill>
                  <a:schemeClr val="bg1"/>
                </a:solidFill>
              </a:rPr>
              <a:t>Ramana Sidhaye, Pulmonary Crit. Care</a:t>
            </a:r>
          </a:p>
          <a:p>
            <a:pPr algn="l"/>
            <a:r>
              <a:rPr lang="en-US" sz="1600" dirty="0">
                <a:solidFill>
                  <a:schemeClr val="bg1"/>
                </a:solidFill>
              </a:rPr>
              <a:t>Tom Lloyd, Charlotte Sumner, Neurology</a:t>
            </a:r>
          </a:p>
        </p:txBody>
      </p:sp>
      <p:sp>
        <p:nvSpPr>
          <p:cNvPr id="2" name="Rectangle 1"/>
          <p:cNvSpPr/>
          <p:nvPr/>
        </p:nvSpPr>
        <p:spPr>
          <a:xfrm>
            <a:off x="4800600" y="3905458"/>
            <a:ext cx="3429000" cy="1815882"/>
          </a:xfrm>
          <a:prstGeom prst="rect">
            <a:avLst/>
          </a:prstGeom>
        </p:spPr>
        <p:txBody>
          <a:bodyPr wrap="square">
            <a:spAutoFit/>
          </a:bodyPr>
          <a:lstStyle/>
          <a:p>
            <a:pPr algn="l"/>
            <a:r>
              <a:rPr lang="en-US" sz="1600" u="sng" dirty="0">
                <a:solidFill>
                  <a:srgbClr val="FFFF00"/>
                </a:solidFill>
              </a:rPr>
              <a:t>Collaborators outside JHU</a:t>
            </a:r>
          </a:p>
          <a:p>
            <a:pPr algn="l"/>
            <a:r>
              <a:rPr lang="en-US" sz="1600" dirty="0">
                <a:solidFill>
                  <a:schemeClr val="bg1"/>
                </a:solidFill>
              </a:rPr>
              <a:t>Elizabeth Chen, UT Southwestern</a:t>
            </a:r>
          </a:p>
          <a:p>
            <a:pPr algn="l"/>
            <a:r>
              <a:rPr lang="en-US" sz="1600" dirty="0">
                <a:solidFill>
                  <a:srgbClr val="FFFFFF"/>
                </a:solidFill>
              </a:rPr>
              <a:t>Mike Overholtzer, Sloan Kettering</a:t>
            </a:r>
          </a:p>
          <a:p>
            <a:pPr algn="l"/>
            <a:r>
              <a:rPr lang="en-US" sz="1600" dirty="0">
                <a:solidFill>
                  <a:srgbClr val="FFFFFF"/>
                </a:solidFill>
              </a:rPr>
              <a:t>Ron Rock, U. Chicago</a:t>
            </a:r>
          </a:p>
          <a:p>
            <a:pPr algn="l"/>
            <a:r>
              <a:rPr lang="en-US" sz="1600" dirty="0">
                <a:solidFill>
                  <a:srgbClr val="FFFFFF"/>
                </a:solidFill>
              </a:rPr>
              <a:t>Steve Rosenfeld, Mayo</a:t>
            </a:r>
          </a:p>
          <a:p>
            <a:pPr algn="l"/>
            <a:r>
              <a:rPr lang="en-US" sz="1600" dirty="0">
                <a:solidFill>
                  <a:srgbClr val="FFFFFF"/>
                </a:solidFill>
              </a:rPr>
              <a:t>Jenny Van Eyk, Cedars-Sinai</a:t>
            </a:r>
          </a:p>
          <a:p>
            <a:pPr algn="l"/>
            <a:r>
              <a:rPr lang="en-US" sz="1600" dirty="0">
                <a:solidFill>
                  <a:srgbClr val="FFFFFF"/>
                </a:solidFill>
              </a:rPr>
              <a:t>Ralph Weichselbaum, U. Chicago</a:t>
            </a:r>
          </a:p>
        </p:txBody>
      </p:sp>
      <p:sp>
        <p:nvSpPr>
          <p:cNvPr id="4" name="Rectangle 3"/>
          <p:cNvSpPr/>
          <p:nvPr/>
        </p:nvSpPr>
        <p:spPr>
          <a:xfrm>
            <a:off x="1981200" y="381000"/>
            <a:ext cx="1977449" cy="2400657"/>
          </a:xfrm>
          <a:prstGeom prst="rect">
            <a:avLst/>
          </a:prstGeom>
        </p:spPr>
        <p:txBody>
          <a:bodyPr wrap="square">
            <a:spAutoFit/>
          </a:bodyPr>
          <a:lstStyle/>
          <a:p>
            <a:r>
              <a:rPr lang="en-US" sz="1600" dirty="0">
                <a:solidFill>
                  <a:schemeClr val="bg1"/>
                </a:solidFill>
              </a:rPr>
              <a:t>Eleana Parajón</a:t>
            </a:r>
          </a:p>
          <a:p>
            <a:r>
              <a:rPr lang="en-US" sz="1600" dirty="0">
                <a:solidFill>
                  <a:schemeClr val="bg1"/>
                </a:solidFill>
              </a:rPr>
              <a:t>Eric Schiffhauer</a:t>
            </a:r>
          </a:p>
          <a:p>
            <a:r>
              <a:rPr lang="en-US" sz="1600" dirty="0">
                <a:solidFill>
                  <a:schemeClr val="bg1"/>
                </a:solidFill>
              </a:rPr>
              <a:t>Alexandra Surcel </a:t>
            </a:r>
          </a:p>
          <a:p>
            <a:pPr eaLnBrk="1" hangingPunct="1"/>
            <a:r>
              <a:rPr lang="en-US" sz="1600" dirty="0">
                <a:solidFill>
                  <a:schemeClr val="bg1"/>
                </a:solidFill>
              </a:rPr>
              <a:t>Brian Woolums</a:t>
            </a:r>
          </a:p>
          <a:p>
            <a:pPr eaLnBrk="1" hangingPunct="1"/>
            <a:r>
              <a:rPr lang="en-US" sz="1600" dirty="0">
                <a:solidFill>
                  <a:schemeClr val="bg1"/>
                </a:solidFill>
              </a:rPr>
              <a:t>Cecilia Johnson</a:t>
            </a:r>
          </a:p>
          <a:p>
            <a:pPr eaLnBrk="1" hangingPunct="1"/>
            <a:endParaRPr lang="en-US" sz="600" dirty="0">
              <a:solidFill>
                <a:schemeClr val="bg1"/>
              </a:solidFill>
            </a:endParaRPr>
          </a:p>
          <a:p>
            <a:pPr eaLnBrk="1" hangingPunct="1"/>
            <a:r>
              <a:rPr lang="en-US" sz="1600" u="sng" dirty="0">
                <a:solidFill>
                  <a:srgbClr val="FFFF00"/>
                </a:solidFill>
              </a:rPr>
              <a:t>Recent Past</a:t>
            </a:r>
          </a:p>
          <a:p>
            <a:r>
              <a:rPr lang="en-US" sz="1600" dirty="0">
                <a:solidFill>
                  <a:srgbClr val="FFFFFF"/>
                </a:solidFill>
              </a:rPr>
              <a:t>Corrine Kliment</a:t>
            </a:r>
          </a:p>
          <a:p>
            <a:pPr eaLnBrk="1" hangingPunct="1"/>
            <a:r>
              <a:rPr lang="en-US" sz="1600" dirty="0">
                <a:solidFill>
                  <a:schemeClr val="bg1"/>
                </a:solidFill>
              </a:rPr>
              <a:t>Dustin Thomas</a:t>
            </a:r>
          </a:p>
          <a:p>
            <a:pPr eaLnBrk="1" hangingPunct="1"/>
            <a:r>
              <a:rPr lang="en-US" sz="1600" dirty="0">
                <a:solidFill>
                  <a:schemeClr val="bg1"/>
                </a:solidFill>
              </a:rPr>
              <a:t>Hoku West-Foyle</a:t>
            </a:r>
          </a:p>
        </p:txBody>
      </p:sp>
      <p:pic>
        <p:nvPicPr>
          <p:cNvPr id="14" name="Picture 13">
            <a:extLst>
              <a:ext uri="{FF2B5EF4-FFF2-40B4-BE49-F238E27FC236}">
                <a16:creationId xmlns:a16="http://schemas.microsoft.com/office/drawing/2014/main" id="{0B92AD6F-FA5C-4B08-A68F-C2D9F897DC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55" t="14435" r="16177" b="7748"/>
          <a:stretch/>
        </p:blipFill>
        <p:spPr>
          <a:xfrm rot="5400000">
            <a:off x="4936476" y="10443"/>
            <a:ext cx="3385848" cy="4272617"/>
          </a:xfrm>
          <a:prstGeom prst="rect">
            <a:avLst/>
          </a:prstGeom>
        </p:spPr>
      </p:pic>
      <p:sp>
        <p:nvSpPr>
          <p:cNvPr id="17" name="Text Box 5">
            <a:extLst>
              <a:ext uri="{FF2B5EF4-FFF2-40B4-BE49-F238E27FC236}">
                <a16:creationId xmlns:a16="http://schemas.microsoft.com/office/drawing/2014/main" id="{59722689-BA80-444B-A52D-CF5F01E7C7C5}"/>
              </a:ext>
            </a:extLst>
          </p:cNvPr>
          <p:cNvSpPr txBox="1">
            <a:spLocks noChangeArrowheads="1"/>
          </p:cNvSpPr>
          <p:nvPr/>
        </p:nvSpPr>
        <p:spPr bwMode="auto">
          <a:xfrm>
            <a:off x="4114800" y="5741484"/>
            <a:ext cx="4876800" cy="83099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u="sng" dirty="0">
                <a:solidFill>
                  <a:srgbClr val="FFFFFF"/>
                </a:solidFill>
              </a:rPr>
              <a:t>Current Support</a:t>
            </a:r>
          </a:p>
          <a:p>
            <a:pPr algn="ctr" eaLnBrk="1" hangingPunct="1"/>
            <a:r>
              <a:rPr lang="en-US" sz="1600" dirty="0">
                <a:solidFill>
                  <a:srgbClr val="FFFFFF"/>
                </a:solidFill>
              </a:rPr>
              <a:t>DARPA, Sol Goldman Foundation, HRSA, JHU, NHLBI, NIGMS, Thomas Wilson Foundation </a:t>
            </a:r>
            <a:endParaRPr lang="en-US" sz="1600" dirty="0">
              <a:solidFill>
                <a:schemeClr val="bg1"/>
              </a:solidFill>
            </a:endParaRPr>
          </a:p>
        </p:txBody>
      </p:sp>
    </p:spTree>
    <p:extLst>
      <p:ext uri="{BB962C8B-B14F-4D97-AF65-F5344CB8AC3E}">
        <p14:creationId xmlns:p14="http://schemas.microsoft.com/office/powerpoint/2010/main" val="70782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9143999" cy="523220"/>
          </a:xfrm>
          <a:prstGeom prst="rect">
            <a:avLst/>
          </a:prstGeom>
        </p:spPr>
        <p:txBody>
          <a:bodyPr wrap="square">
            <a:spAutoFit/>
          </a:bodyPr>
          <a:lstStyle/>
          <a:p>
            <a:pPr algn="ctr"/>
            <a:r>
              <a:rPr lang="en-US" sz="2800" dirty="0"/>
              <a:t>Building a Story, Make it Interesting</a:t>
            </a:r>
          </a:p>
        </p:txBody>
      </p:sp>
      <p:sp>
        <p:nvSpPr>
          <p:cNvPr id="2" name="TextBox 1"/>
          <p:cNvSpPr txBox="1"/>
          <p:nvPr/>
        </p:nvSpPr>
        <p:spPr>
          <a:xfrm>
            <a:off x="304800" y="1685835"/>
            <a:ext cx="4191000" cy="830997"/>
          </a:xfrm>
          <a:prstGeom prst="rect">
            <a:avLst/>
          </a:prstGeom>
          <a:noFill/>
        </p:spPr>
        <p:txBody>
          <a:bodyPr wrap="square" rtlCol="0">
            <a:spAutoFit/>
          </a:bodyPr>
          <a:lstStyle/>
          <a:p>
            <a:r>
              <a:rPr lang="en-US" sz="2400" dirty="0"/>
              <a:t>In the beginning, tell me where we are going</a:t>
            </a:r>
          </a:p>
        </p:txBody>
      </p:sp>
      <p:sp>
        <p:nvSpPr>
          <p:cNvPr id="4" name="TextBox 3"/>
          <p:cNvSpPr txBox="1"/>
          <p:nvPr/>
        </p:nvSpPr>
        <p:spPr>
          <a:xfrm>
            <a:off x="5943600" y="2327701"/>
            <a:ext cx="1860959" cy="830997"/>
          </a:xfrm>
          <a:prstGeom prst="rect">
            <a:avLst/>
          </a:prstGeom>
          <a:noFill/>
        </p:spPr>
        <p:txBody>
          <a:bodyPr wrap="none" rtlCol="0">
            <a:spAutoFit/>
          </a:bodyPr>
          <a:lstStyle/>
          <a:p>
            <a:pPr algn="ctr"/>
            <a:r>
              <a:rPr lang="en-US" sz="2400" dirty="0"/>
              <a:t>Take me on </a:t>
            </a:r>
          </a:p>
          <a:p>
            <a:pPr algn="ctr"/>
            <a:r>
              <a:rPr lang="en-US" sz="2400" dirty="0"/>
              <a:t>a journey</a:t>
            </a:r>
          </a:p>
        </p:txBody>
      </p:sp>
      <p:sp>
        <p:nvSpPr>
          <p:cNvPr id="6" name="TextBox 5"/>
          <p:cNvSpPr txBox="1"/>
          <p:nvPr/>
        </p:nvSpPr>
        <p:spPr>
          <a:xfrm>
            <a:off x="4568018" y="4343400"/>
            <a:ext cx="3949594" cy="830997"/>
          </a:xfrm>
          <a:prstGeom prst="rect">
            <a:avLst/>
          </a:prstGeom>
          <a:noFill/>
        </p:spPr>
        <p:txBody>
          <a:bodyPr wrap="square" rtlCol="0">
            <a:spAutoFit/>
          </a:bodyPr>
          <a:lstStyle/>
          <a:p>
            <a:pPr algn="ctr"/>
            <a:r>
              <a:rPr lang="en-US" sz="2400" dirty="0"/>
              <a:t>Tell me when and </a:t>
            </a:r>
            <a:r>
              <a:rPr lang="en-US" sz="2400"/>
              <a:t>where we have </a:t>
            </a:r>
            <a:r>
              <a:rPr lang="en-US" sz="2400" dirty="0"/>
              <a:t>arrived</a:t>
            </a:r>
          </a:p>
        </p:txBody>
      </p:sp>
      <p:sp>
        <p:nvSpPr>
          <p:cNvPr id="7" name="TextBox 6"/>
          <p:cNvSpPr txBox="1"/>
          <p:nvPr/>
        </p:nvSpPr>
        <p:spPr>
          <a:xfrm>
            <a:off x="4705350" y="5715000"/>
            <a:ext cx="3812262" cy="830997"/>
          </a:xfrm>
          <a:prstGeom prst="rect">
            <a:avLst/>
          </a:prstGeom>
          <a:noFill/>
        </p:spPr>
        <p:txBody>
          <a:bodyPr wrap="none" rtlCol="0">
            <a:spAutoFit/>
          </a:bodyPr>
          <a:lstStyle/>
          <a:p>
            <a:r>
              <a:rPr lang="en-US" sz="2400" dirty="0"/>
              <a:t>Give me a vision of where </a:t>
            </a:r>
          </a:p>
          <a:p>
            <a:pPr algn="ctr"/>
            <a:r>
              <a:rPr lang="en-US" sz="2400" dirty="0"/>
              <a:t>we are off to next</a:t>
            </a:r>
          </a:p>
        </p:txBody>
      </p:sp>
      <p:cxnSp>
        <p:nvCxnSpPr>
          <p:cNvPr id="8" name="Elbow Connector 7"/>
          <p:cNvCxnSpPr/>
          <p:nvPr/>
        </p:nvCxnSpPr>
        <p:spPr bwMode="auto">
          <a:xfrm>
            <a:off x="3657600" y="2286000"/>
            <a:ext cx="2133600" cy="457200"/>
          </a:xfrm>
          <a:prstGeom prst="bentConnector3">
            <a:avLst>
              <a:gd name="adj1" fmla="val 50000"/>
            </a:avLst>
          </a:prstGeom>
          <a:solidFill>
            <a:schemeClr val="accent1"/>
          </a:solidFill>
          <a:ln w="19050" cap="flat" cmpd="sng" algn="ctr">
            <a:solidFill>
              <a:schemeClr val="tx1"/>
            </a:solidFill>
            <a:prstDash val="solid"/>
            <a:round/>
            <a:headEnd type="none" w="med" len="med"/>
            <a:tailEnd type="stealth" w="lg" len="med"/>
          </a:ln>
          <a:effectLst/>
        </p:spPr>
      </p:cxnSp>
      <p:sp>
        <p:nvSpPr>
          <p:cNvPr id="11" name="Freeform 10"/>
          <p:cNvSpPr/>
          <p:nvPr/>
        </p:nvSpPr>
        <p:spPr bwMode="auto">
          <a:xfrm>
            <a:off x="4373460" y="3118798"/>
            <a:ext cx="2835479" cy="1432352"/>
          </a:xfrm>
          <a:custGeom>
            <a:avLst/>
            <a:gdLst>
              <a:gd name="connsiteX0" fmla="*/ 3773149 w 3773149"/>
              <a:gd name="connsiteY0" fmla="*/ 0 h 962025"/>
              <a:gd name="connsiteX1" fmla="*/ 296524 w 3773149"/>
              <a:gd name="connsiteY1" fmla="*/ 523875 h 962025"/>
              <a:gd name="connsiteX2" fmla="*/ 420349 w 3773149"/>
              <a:gd name="connsiteY2" fmla="*/ 962025 h 962025"/>
            </a:gdLst>
            <a:ahLst/>
            <a:cxnLst>
              <a:cxn ang="0">
                <a:pos x="connsiteX0" y="connsiteY0"/>
              </a:cxn>
              <a:cxn ang="0">
                <a:pos x="connsiteX1" y="connsiteY1"/>
              </a:cxn>
              <a:cxn ang="0">
                <a:pos x="connsiteX2" y="connsiteY2"/>
              </a:cxn>
            </a:cxnLst>
            <a:rect l="l" t="t" r="r" b="b"/>
            <a:pathLst>
              <a:path w="3773149" h="962025">
                <a:moveTo>
                  <a:pt x="3773149" y="0"/>
                </a:moveTo>
                <a:cubicBezTo>
                  <a:pt x="2314236" y="181769"/>
                  <a:pt x="855324" y="363538"/>
                  <a:pt x="296524" y="523875"/>
                </a:cubicBezTo>
                <a:cubicBezTo>
                  <a:pt x="-262276" y="684213"/>
                  <a:pt x="79036" y="823119"/>
                  <a:pt x="420349" y="962025"/>
                </a:cubicBezTo>
              </a:path>
            </a:pathLst>
          </a:custGeom>
          <a:noFill/>
          <a:ln w="19050" cap="flat" cmpd="sng" algn="ctr">
            <a:solidFill>
              <a:schemeClr val="tx1"/>
            </a:solid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3" name="Elbow Connector 12"/>
          <p:cNvCxnSpPr/>
          <p:nvPr/>
        </p:nvCxnSpPr>
        <p:spPr bwMode="auto">
          <a:xfrm rot="16200000" flipH="1">
            <a:off x="6051382" y="5219015"/>
            <a:ext cx="470237" cy="381000"/>
          </a:xfrm>
          <a:prstGeom prst="bentConnector3">
            <a:avLst/>
          </a:prstGeom>
          <a:solidFill>
            <a:schemeClr val="accent1"/>
          </a:solidFill>
          <a:ln w="19050" cap="flat" cmpd="sng" algn="ctr">
            <a:solidFill>
              <a:schemeClr val="tx1"/>
            </a:solidFill>
            <a:prstDash val="solid"/>
            <a:round/>
            <a:headEnd type="none" w="med" len="med"/>
            <a:tailEnd type="stealth" w="lg" len="med"/>
          </a:ln>
          <a:effectLst/>
        </p:spPr>
      </p:cxnSp>
      <p:pic>
        <p:nvPicPr>
          <p:cNvPr id="3074" name="Picture 2" descr="C:\Users\Robinson\Desktop\Kyrgyz_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743199"/>
            <a:ext cx="300037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2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457200"/>
            <a:ext cx="8915400" cy="523220"/>
          </a:xfrm>
          <a:prstGeom prst="rect">
            <a:avLst/>
          </a:prstGeom>
          <a:noFill/>
        </p:spPr>
        <p:txBody>
          <a:bodyPr wrap="square" rtlCol="0">
            <a:spAutoFit/>
          </a:bodyPr>
          <a:lstStyle/>
          <a:p>
            <a:pPr algn="ctr"/>
            <a:r>
              <a:rPr lang="en-US" sz="2800" dirty="0"/>
              <a:t>Good luck and have fun telling your stories!</a:t>
            </a:r>
          </a:p>
        </p:txBody>
      </p:sp>
      <p:pic>
        <p:nvPicPr>
          <p:cNvPr id="7172" name="Picture 4" descr="C:\Users\Robinson\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61809"/>
            <a:ext cx="4572000" cy="455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44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Branding</a:t>
            </a:r>
          </a:p>
        </p:txBody>
      </p:sp>
      <p:sp>
        <p:nvSpPr>
          <p:cNvPr id="2" name="TextBox 1"/>
          <p:cNvSpPr txBox="1"/>
          <p:nvPr/>
        </p:nvSpPr>
        <p:spPr>
          <a:xfrm>
            <a:off x="758810" y="1752600"/>
            <a:ext cx="7407798" cy="1200329"/>
          </a:xfrm>
          <a:prstGeom prst="rect">
            <a:avLst/>
          </a:prstGeom>
          <a:noFill/>
        </p:spPr>
        <p:txBody>
          <a:bodyPr wrap="none" rtlCol="0">
            <a:spAutoFit/>
          </a:bodyPr>
          <a:lstStyle/>
          <a:p>
            <a:pPr algn="ctr"/>
            <a:r>
              <a:rPr lang="en-US" sz="2400" dirty="0"/>
              <a:t>Brand your slides with a trace of color</a:t>
            </a:r>
          </a:p>
          <a:p>
            <a:pPr algn="ctr"/>
            <a:endParaRPr lang="en-US" sz="2400" dirty="0"/>
          </a:p>
          <a:p>
            <a:pPr algn="ctr"/>
            <a:r>
              <a:rPr lang="en-US" sz="2400" dirty="0"/>
              <a:t>Then, color becomes optional in the rest of your slide</a:t>
            </a:r>
          </a:p>
        </p:txBody>
      </p:sp>
      <p:pic>
        <p:nvPicPr>
          <p:cNvPr id="4098" name="Picture 2" descr="C:\Users\Robinso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357" y="3345205"/>
            <a:ext cx="3700703" cy="289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45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How many ideas per slide?</a:t>
            </a:r>
          </a:p>
        </p:txBody>
      </p:sp>
      <p:sp>
        <p:nvSpPr>
          <p:cNvPr id="2" name="TextBox 1"/>
          <p:cNvSpPr txBox="1"/>
          <p:nvPr/>
        </p:nvSpPr>
        <p:spPr>
          <a:xfrm>
            <a:off x="609600" y="1600200"/>
            <a:ext cx="7696200" cy="1938992"/>
          </a:xfrm>
          <a:prstGeom prst="rect">
            <a:avLst/>
          </a:prstGeom>
          <a:noFill/>
        </p:spPr>
        <p:txBody>
          <a:bodyPr wrap="square" rtlCol="0">
            <a:spAutoFit/>
          </a:bodyPr>
          <a:lstStyle/>
          <a:p>
            <a:pPr algn="ctr"/>
            <a:r>
              <a:rPr lang="en-US" sz="2400" dirty="0"/>
              <a:t>Generally just one or two points, ideas or concepts per slide</a:t>
            </a:r>
          </a:p>
          <a:p>
            <a:pPr algn="ctr"/>
            <a:endParaRPr lang="en-US" sz="2400" dirty="0"/>
          </a:p>
          <a:p>
            <a:pPr algn="ctr"/>
            <a:r>
              <a:rPr lang="en-US" sz="2400" dirty="0"/>
              <a:t>For more than one, you should use animation </a:t>
            </a:r>
          </a:p>
          <a:p>
            <a:pPr algn="ctr"/>
            <a:r>
              <a:rPr lang="en-US" sz="2400" dirty="0"/>
              <a:t>to have them appear one at a time</a:t>
            </a:r>
          </a:p>
        </p:txBody>
      </p:sp>
      <p:pic>
        <p:nvPicPr>
          <p:cNvPr id="5123" name="Picture 3" descr="C:\Users\Robinson\Desktop\225px-Crystal_Clear_app_kti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07619"/>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Robinson\Desktop\225px-Crystal_Clear_app_kti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075" y="3807619"/>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8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9144000" cy="523220"/>
          </a:xfrm>
          <a:prstGeom prst="rect">
            <a:avLst/>
          </a:prstGeom>
        </p:spPr>
        <p:txBody>
          <a:bodyPr wrap="square">
            <a:spAutoFit/>
          </a:bodyPr>
          <a:lstStyle/>
          <a:p>
            <a:pPr algn="ctr"/>
            <a:r>
              <a:rPr lang="en-US" sz="2800" dirty="0"/>
              <a:t>Art of Slide Making: White Space is Free</a:t>
            </a:r>
          </a:p>
        </p:txBody>
      </p:sp>
      <p:sp>
        <p:nvSpPr>
          <p:cNvPr id="5" name="TextBox 4"/>
          <p:cNvSpPr txBox="1"/>
          <p:nvPr/>
        </p:nvSpPr>
        <p:spPr>
          <a:xfrm>
            <a:off x="0" y="1676400"/>
            <a:ext cx="3429000" cy="461665"/>
          </a:xfrm>
          <a:prstGeom prst="rect">
            <a:avLst/>
          </a:prstGeom>
          <a:noFill/>
        </p:spPr>
        <p:txBody>
          <a:bodyPr wrap="square" rtlCol="0">
            <a:spAutoFit/>
          </a:bodyPr>
          <a:lstStyle/>
          <a:p>
            <a:pPr algn="ctr"/>
            <a:r>
              <a:rPr lang="en-US" sz="2400" dirty="0"/>
              <a:t>Why would I do this?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0205" y="1981200"/>
            <a:ext cx="3003305" cy="2996331"/>
          </a:xfrm>
          <a:prstGeom prst="rect">
            <a:avLst/>
          </a:prstGeom>
        </p:spPr>
      </p:pic>
      <p:sp>
        <p:nvSpPr>
          <p:cNvPr id="7" name="TextBox 6"/>
          <p:cNvSpPr txBox="1"/>
          <p:nvPr/>
        </p:nvSpPr>
        <p:spPr>
          <a:xfrm>
            <a:off x="0" y="6211669"/>
            <a:ext cx="3835345" cy="646331"/>
          </a:xfrm>
          <a:prstGeom prst="rect">
            <a:avLst/>
          </a:prstGeom>
          <a:noFill/>
        </p:spPr>
        <p:txBody>
          <a:bodyPr wrap="none" rtlCol="0">
            <a:spAutoFit/>
          </a:bodyPr>
          <a:lstStyle/>
          <a:p>
            <a:r>
              <a:rPr lang="en-US" dirty="0">
                <a:solidFill>
                  <a:srgbClr val="0000FF"/>
                </a:solidFill>
              </a:rPr>
              <a:t>Kee, 2012; Mohan, 2012;</a:t>
            </a:r>
          </a:p>
          <a:p>
            <a:r>
              <a:rPr lang="en-US" dirty="0">
                <a:solidFill>
                  <a:srgbClr val="0000FF"/>
                </a:solidFill>
              </a:rPr>
              <a:t>West-Foyle, 2012; Srivastava 2015 </a:t>
            </a:r>
          </a:p>
        </p:txBody>
      </p:sp>
    </p:spTree>
    <p:extLst>
      <p:ext uri="{BB962C8B-B14F-4D97-AF65-F5344CB8AC3E}">
        <p14:creationId xmlns:p14="http://schemas.microsoft.com/office/powerpoint/2010/main" val="1064815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181" y="1464559"/>
            <a:ext cx="5446019" cy="5433373"/>
          </a:xfrm>
          <a:prstGeom prst="rect">
            <a:avLst/>
          </a:prstGeom>
        </p:spPr>
      </p:pic>
      <p:sp>
        <p:nvSpPr>
          <p:cNvPr id="5" name="TextBox 4"/>
          <p:cNvSpPr txBox="1"/>
          <p:nvPr/>
        </p:nvSpPr>
        <p:spPr>
          <a:xfrm>
            <a:off x="0" y="6211669"/>
            <a:ext cx="3835345" cy="646331"/>
          </a:xfrm>
          <a:prstGeom prst="rect">
            <a:avLst/>
          </a:prstGeom>
          <a:noFill/>
        </p:spPr>
        <p:txBody>
          <a:bodyPr wrap="none" rtlCol="0">
            <a:spAutoFit/>
          </a:bodyPr>
          <a:lstStyle/>
          <a:p>
            <a:r>
              <a:rPr lang="en-US" dirty="0">
                <a:solidFill>
                  <a:srgbClr val="0000FF"/>
                </a:solidFill>
              </a:rPr>
              <a:t>Kee, 2012; Mohan, 2012;</a:t>
            </a:r>
          </a:p>
          <a:p>
            <a:r>
              <a:rPr lang="en-US" dirty="0">
                <a:solidFill>
                  <a:srgbClr val="0000FF"/>
                </a:solidFill>
              </a:rPr>
              <a:t>West-Foyle, 2012; Srivastava 2015 </a:t>
            </a:r>
          </a:p>
        </p:txBody>
      </p:sp>
      <p:sp>
        <p:nvSpPr>
          <p:cNvPr id="10" name="Rectangle 9"/>
          <p:cNvSpPr/>
          <p:nvPr/>
        </p:nvSpPr>
        <p:spPr>
          <a:xfrm>
            <a:off x="0" y="381000"/>
            <a:ext cx="9144000" cy="523220"/>
          </a:xfrm>
          <a:prstGeom prst="rect">
            <a:avLst/>
          </a:prstGeom>
        </p:spPr>
        <p:txBody>
          <a:bodyPr wrap="square">
            <a:spAutoFit/>
          </a:bodyPr>
          <a:lstStyle/>
          <a:p>
            <a:pPr algn="ctr"/>
            <a:r>
              <a:rPr lang="en-US" sz="2800" dirty="0"/>
              <a:t>Art of Slide Making: White Space is Free</a:t>
            </a:r>
          </a:p>
        </p:txBody>
      </p:sp>
      <p:sp>
        <p:nvSpPr>
          <p:cNvPr id="11" name="TextBox 10"/>
          <p:cNvSpPr txBox="1"/>
          <p:nvPr/>
        </p:nvSpPr>
        <p:spPr>
          <a:xfrm>
            <a:off x="0" y="1676400"/>
            <a:ext cx="3429000" cy="461665"/>
          </a:xfrm>
          <a:prstGeom prst="rect">
            <a:avLst/>
          </a:prstGeom>
          <a:noFill/>
        </p:spPr>
        <p:txBody>
          <a:bodyPr wrap="square" rtlCol="0">
            <a:spAutoFit/>
          </a:bodyPr>
          <a:lstStyle/>
          <a:p>
            <a:pPr algn="ctr"/>
            <a:r>
              <a:rPr lang="en-US" sz="2400" dirty="0"/>
              <a:t>When I can do this?</a:t>
            </a:r>
          </a:p>
        </p:txBody>
      </p:sp>
    </p:spTree>
    <p:extLst>
      <p:ext uri="{BB962C8B-B14F-4D97-AF65-F5344CB8AC3E}">
        <p14:creationId xmlns:p14="http://schemas.microsoft.com/office/powerpoint/2010/main" val="3376250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9144000" cy="523220"/>
          </a:xfrm>
          <a:prstGeom prst="rect">
            <a:avLst/>
          </a:prstGeom>
        </p:spPr>
        <p:txBody>
          <a:bodyPr wrap="square">
            <a:spAutoFit/>
          </a:bodyPr>
          <a:lstStyle/>
          <a:p>
            <a:pPr algn="ctr"/>
            <a:r>
              <a:rPr lang="en-US" sz="2800" dirty="0"/>
              <a:t>Art of Slide Making: Paper Figures are not Slides</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600200"/>
            <a:ext cx="6043741"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045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11570" r="-335" b="-46"/>
          <a:stretch/>
        </p:blipFill>
        <p:spPr bwMode="auto">
          <a:xfrm>
            <a:off x="2286000" y="1752600"/>
            <a:ext cx="4937760" cy="4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381000"/>
            <a:ext cx="9144000" cy="523220"/>
          </a:xfrm>
          <a:prstGeom prst="rect">
            <a:avLst/>
          </a:prstGeom>
        </p:spPr>
        <p:txBody>
          <a:bodyPr wrap="square">
            <a:spAutoFit/>
          </a:bodyPr>
          <a:lstStyle/>
          <a:p>
            <a:pPr algn="ctr"/>
            <a:r>
              <a:rPr lang="en-US" sz="2800" dirty="0"/>
              <a:t>Art of Slide Making: Build your Slides</a:t>
            </a:r>
          </a:p>
        </p:txBody>
      </p:sp>
      <p:sp>
        <p:nvSpPr>
          <p:cNvPr id="4" name="TextBox 3"/>
          <p:cNvSpPr txBox="1"/>
          <p:nvPr/>
        </p:nvSpPr>
        <p:spPr>
          <a:xfrm>
            <a:off x="381000" y="3048000"/>
            <a:ext cx="1981200" cy="1015663"/>
          </a:xfrm>
          <a:prstGeom prst="rect">
            <a:avLst/>
          </a:prstGeom>
          <a:noFill/>
        </p:spPr>
        <p:txBody>
          <a:bodyPr wrap="square" rtlCol="0">
            <a:spAutoFit/>
          </a:bodyPr>
          <a:lstStyle/>
          <a:p>
            <a:pPr algn="ctr"/>
            <a:r>
              <a:rPr lang="en-US" sz="2000" b="1" dirty="0"/>
              <a:t>Normalized Myosin II Intensity (</a:t>
            </a:r>
            <a:r>
              <a:rPr lang="en-US" sz="2000" b="1" dirty="0" err="1"/>
              <a:t>I</a:t>
            </a:r>
            <a:r>
              <a:rPr lang="en-US" sz="2000" b="1" baseline="-25000" dirty="0" err="1"/>
              <a:t>p</a:t>
            </a:r>
            <a:r>
              <a:rPr lang="en-US" sz="2000" b="1" dirty="0"/>
              <a:t>/I</a:t>
            </a:r>
            <a:r>
              <a:rPr lang="en-US" sz="2000" b="1" baseline="-25000" dirty="0"/>
              <a:t>o</a:t>
            </a:r>
            <a:r>
              <a:rPr lang="en-US" sz="2000" b="1" dirty="0"/>
              <a:t>)</a:t>
            </a:r>
          </a:p>
        </p:txBody>
      </p:sp>
    </p:spTree>
    <p:extLst>
      <p:ext uri="{BB962C8B-B14F-4D97-AF65-F5344CB8AC3E}">
        <p14:creationId xmlns:p14="http://schemas.microsoft.com/office/powerpoint/2010/main" val="1566576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accent2"/>
          </a:solidFill>
          <a:prstDash val="solid"/>
          <a:round/>
          <a:headEnd type="none" w="med" len="med"/>
          <a:tailEnd type="none" w="lg"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accent2"/>
          </a:solidFill>
          <a:prstDash val="solid"/>
          <a:round/>
          <a:headEnd type="none" w="med" len="med"/>
          <a:tailEnd type="none" w="lg"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1006</Words>
  <Application>Microsoft Office PowerPoint</Application>
  <PresentationFormat>On-screen Show (4:3)</PresentationFormat>
  <Paragraphs>247</Paragraphs>
  <Slides>30</Slides>
  <Notes>3</Notes>
  <HiddenSlides>0</HiddenSlides>
  <MMClips>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8" baseType="lpstr">
      <vt:lpstr>Arial</vt:lpstr>
      <vt:lpstr>Calibri</vt:lpstr>
      <vt:lpstr>Comic Sans MS</vt:lpstr>
      <vt:lpstr>Helvetica</vt:lpstr>
      <vt:lpstr>Times New Roman</vt:lpstr>
      <vt:lpstr>Default Design</vt:lpstr>
      <vt:lpstr>Image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 on Rigor and Reproducibility</vt:lpstr>
      <vt:lpstr>PowerPoint Presentation</vt:lpstr>
      <vt:lpstr>PowerPoint Presentation</vt:lpstr>
      <vt:lpstr>PowerPoint Presentation</vt:lpstr>
      <vt:lpstr>PowerPoint Presentation</vt:lpstr>
      <vt:lpstr>From experimental to computational to chemical biology to human disease</vt:lpstr>
      <vt:lpstr>Preparation and Practice, Practice, Practice</vt:lpstr>
      <vt:lpstr>Preparation and Practice, Practice, Practice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Robinson</dc:creator>
  <cp:lastModifiedBy>Doug Robinson</cp:lastModifiedBy>
  <cp:revision>65</cp:revision>
  <dcterms:created xsi:type="dcterms:W3CDTF">2015-01-28T21:36:21Z</dcterms:created>
  <dcterms:modified xsi:type="dcterms:W3CDTF">2018-10-05T11:54:51Z</dcterms:modified>
</cp:coreProperties>
</file>